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 id="2147483696" r:id="rId2"/>
    <p:sldMasterId id="2147483708" r:id="rId3"/>
  </p:sldMasterIdLst>
  <p:notesMasterIdLst>
    <p:notesMasterId r:id="rId147"/>
  </p:notesMasterIdLst>
  <p:sldIdLst>
    <p:sldId id="257" r:id="rId4"/>
    <p:sldId id="259" r:id="rId5"/>
    <p:sldId id="261" r:id="rId6"/>
    <p:sldId id="406" r:id="rId7"/>
    <p:sldId id="408" r:id="rId8"/>
    <p:sldId id="361" r:id="rId9"/>
    <p:sldId id="291" r:id="rId10"/>
    <p:sldId id="419" r:id="rId11"/>
    <p:sldId id="316" r:id="rId12"/>
    <p:sldId id="420" r:id="rId13"/>
    <p:sldId id="314" r:id="rId14"/>
    <p:sldId id="421" r:id="rId15"/>
    <p:sldId id="422" r:id="rId16"/>
    <p:sldId id="423" r:id="rId17"/>
    <p:sldId id="359" r:id="rId18"/>
    <p:sldId id="315" r:id="rId19"/>
    <p:sldId id="290" r:id="rId20"/>
    <p:sldId id="424" r:id="rId21"/>
    <p:sldId id="425" r:id="rId22"/>
    <p:sldId id="426" r:id="rId23"/>
    <p:sldId id="427" r:id="rId24"/>
    <p:sldId id="428" r:id="rId25"/>
    <p:sldId id="292" r:id="rId26"/>
    <p:sldId id="320" r:id="rId27"/>
    <p:sldId id="293" r:id="rId28"/>
    <p:sldId id="323" r:id="rId29"/>
    <p:sldId id="360" r:id="rId30"/>
    <p:sldId id="324" r:id="rId31"/>
    <p:sldId id="322" r:id="rId32"/>
    <p:sldId id="321" r:id="rId33"/>
    <p:sldId id="325" r:id="rId34"/>
    <p:sldId id="326" r:id="rId35"/>
    <p:sldId id="327" r:id="rId36"/>
    <p:sldId id="328" r:id="rId37"/>
    <p:sldId id="262" r:id="rId38"/>
    <p:sldId id="263" r:id="rId39"/>
    <p:sldId id="264" r:id="rId40"/>
    <p:sldId id="429" r:id="rId41"/>
    <p:sldId id="265" r:id="rId42"/>
    <p:sldId id="266" r:id="rId43"/>
    <p:sldId id="268" r:id="rId44"/>
    <p:sldId id="269" r:id="rId45"/>
    <p:sldId id="270" r:id="rId46"/>
    <p:sldId id="353" r:id="rId47"/>
    <p:sldId id="271" r:id="rId48"/>
    <p:sldId id="272" r:id="rId49"/>
    <p:sldId id="354" r:id="rId50"/>
    <p:sldId id="273" r:id="rId51"/>
    <p:sldId id="274" r:id="rId52"/>
    <p:sldId id="278" r:id="rId53"/>
    <p:sldId id="279" r:id="rId54"/>
    <p:sldId id="280" r:id="rId55"/>
    <p:sldId id="355" r:id="rId56"/>
    <p:sldId id="281" r:id="rId57"/>
    <p:sldId id="357" r:id="rId58"/>
    <p:sldId id="298" r:id="rId59"/>
    <p:sldId id="299" r:id="rId60"/>
    <p:sldId id="300" r:id="rId61"/>
    <p:sldId id="301" r:id="rId62"/>
    <p:sldId id="282" r:id="rId63"/>
    <p:sldId id="283" r:id="rId64"/>
    <p:sldId id="409" r:id="rId65"/>
    <p:sldId id="284" r:id="rId66"/>
    <p:sldId id="285" r:id="rId67"/>
    <p:sldId id="286" r:id="rId68"/>
    <p:sldId id="287" r:id="rId69"/>
    <p:sldId id="288" r:id="rId70"/>
    <p:sldId id="289" r:id="rId71"/>
    <p:sldId id="430" r:id="rId72"/>
    <p:sldId id="295" r:id="rId73"/>
    <p:sldId id="339" r:id="rId74"/>
    <p:sldId id="340" r:id="rId75"/>
    <p:sldId id="341" r:id="rId76"/>
    <p:sldId id="342" r:id="rId77"/>
    <p:sldId id="336" r:id="rId78"/>
    <p:sldId id="343" r:id="rId79"/>
    <p:sldId id="349" r:id="rId80"/>
    <p:sldId id="362" r:id="rId81"/>
    <p:sldId id="363" r:id="rId82"/>
    <p:sldId id="364" r:id="rId83"/>
    <p:sldId id="365" r:id="rId84"/>
    <p:sldId id="366" r:id="rId85"/>
    <p:sldId id="368" r:id="rId86"/>
    <p:sldId id="369" r:id="rId87"/>
    <p:sldId id="370" r:id="rId88"/>
    <p:sldId id="371" r:id="rId89"/>
    <p:sldId id="367" r:id="rId90"/>
    <p:sldId id="372" r:id="rId91"/>
    <p:sldId id="373" r:id="rId92"/>
    <p:sldId id="375" r:id="rId93"/>
    <p:sldId id="376" r:id="rId94"/>
    <p:sldId id="377" r:id="rId95"/>
    <p:sldId id="378" r:id="rId96"/>
    <p:sldId id="379" r:id="rId97"/>
    <p:sldId id="380" r:id="rId98"/>
    <p:sldId id="381" r:id="rId99"/>
    <p:sldId id="382" r:id="rId100"/>
    <p:sldId id="383" r:id="rId101"/>
    <p:sldId id="385" r:id="rId102"/>
    <p:sldId id="384" r:id="rId103"/>
    <p:sldId id="386" r:id="rId104"/>
    <p:sldId id="388" r:id="rId105"/>
    <p:sldId id="387" r:id="rId106"/>
    <p:sldId id="389" r:id="rId107"/>
    <p:sldId id="390" r:id="rId108"/>
    <p:sldId id="392" r:id="rId109"/>
    <p:sldId id="346" r:id="rId110"/>
    <p:sldId id="393" r:id="rId111"/>
    <p:sldId id="394" r:id="rId112"/>
    <p:sldId id="395" r:id="rId113"/>
    <p:sldId id="396" r:id="rId114"/>
    <p:sldId id="391" r:id="rId115"/>
    <p:sldId id="397" r:id="rId116"/>
    <p:sldId id="398" r:id="rId117"/>
    <p:sldId id="399" r:id="rId118"/>
    <p:sldId id="400" r:id="rId119"/>
    <p:sldId id="401" r:id="rId120"/>
    <p:sldId id="402" r:id="rId121"/>
    <p:sldId id="403" r:id="rId122"/>
    <p:sldId id="404" r:id="rId123"/>
    <p:sldId id="348" r:id="rId124"/>
    <p:sldId id="329" r:id="rId125"/>
    <p:sldId id="330" r:id="rId126"/>
    <p:sldId id="331" r:id="rId127"/>
    <p:sldId id="332" r:id="rId128"/>
    <p:sldId id="333" r:id="rId129"/>
    <p:sldId id="334" r:id="rId130"/>
    <p:sldId id="335" r:id="rId131"/>
    <p:sldId id="338" r:id="rId132"/>
    <p:sldId id="347" r:id="rId133"/>
    <p:sldId id="350" r:id="rId134"/>
    <p:sldId id="412" r:id="rId135"/>
    <p:sldId id="413" r:id="rId136"/>
    <p:sldId id="414" r:id="rId137"/>
    <p:sldId id="415" r:id="rId138"/>
    <p:sldId id="416" r:id="rId139"/>
    <p:sldId id="351" r:id="rId140"/>
    <p:sldId id="418" r:id="rId141"/>
    <p:sldId id="407" r:id="rId142"/>
    <p:sldId id="260" r:id="rId143"/>
    <p:sldId id="313" r:id="rId144"/>
    <p:sldId id="312" r:id="rId145"/>
    <p:sldId id="352" r:id="rId146"/>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208E"/>
    <a:srgbClr val="8604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40" autoAdjust="0"/>
    <p:restoredTop sz="94660"/>
  </p:normalViewPr>
  <p:slideViewPr>
    <p:cSldViewPr>
      <p:cViewPr varScale="1">
        <p:scale>
          <a:sx n="114" d="100"/>
          <a:sy n="114" d="100"/>
        </p:scale>
        <p:origin x="1272"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viewProps" Target="viewProps.xml"/><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theme" Target="theme/theme1.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D80EB5-BA0E-449C-B887-916C5B98AEF9}" type="datetimeFigureOut">
              <a:rPr lang="fr-FR" smtClean="0"/>
              <a:t>08/09/2021</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3664C0-34E7-4FDB-A78E-69E1BB6E32E8}" type="slidenum">
              <a:rPr lang="fr-FR" smtClean="0"/>
              <a:t>‹N°›</a:t>
            </a:fld>
            <a:endParaRPr lang="fr-FR"/>
          </a:p>
        </p:txBody>
      </p:sp>
    </p:spTree>
    <p:extLst>
      <p:ext uri="{BB962C8B-B14F-4D97-AF65-F5344CB8AC3E}">
        <p14:creationId xmlns:p14="http://schemas.microsoft.com/office/powerpoint/2010/main" val="1896330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43000" y="1122363"/>
            <a:ext cx="6858000" cy="2387600"/>
          </a:xfrm>
        </p:spPr>
        <p:txBody>
          <a:bodyPr anchor="b"/>
          <a:lstStyle>
            <a:lvl1pPr algn="ctr">
              <a:defRPr sz="4500"/>
            </a:lvl1pPr>
          </a:lstStyle>
          <a:p>
            <a:r>
              <a:rPr lang="fr-FR"/>
              <a:t>Modifiez le style du titre</a:t>
            </a:r>
          </a:p>
        </p:txBody>
      </p:sp>
      <p:sp>
        <p:nvSpPr>
          <p:cNvPr id="3" name="Sous-titr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Modifier le style des sous-titres du masque</a:t>
            </a:r>
          </a:p>
        </p:txBody>
      </p:sp>
      <p:sp>
        <p:nvSpPr>
          <p:cNvPr id="4" name="Espace réservé de la date 3"/>
          <p:cNvSpPr>
            <a:spLocks noGrp="1"/>
          </p:cNvSpPr>
          <p:nvPr>
            <p:ph type="dt" sz="half" idx="10"/>
          </p:nvPr>
        </p:nvSpPr>
        <p:spPr/>
        <p:txBody>
          <a:bodyPr/>
          <a:lstStyle/>
          <a:p>
            <a:pPr>
              <a:defRPr/>
            </a:pPr>
            <a:endParaRPr lang="fr-FR" alt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pPr>
              <a:defRPr/>
            </a:pPr>
            <a:fld id="{C963CFEA-27C7-42A8-A514-7779551E3414}" type="slidenum">
              <a:rPr lang="fr-FR" altLang="fr-FR" smtClean="0"/>
              <a:pPr>
                <a:defRPr/>
              </a:pPr>
              <a:t>‹N°›</a:t>
            </a:fld>
            <a:endParaRPr lang="fr-FR" altLang="fr-FR"/>
          </a:p>
        </p:txBody>
      </p:sp>
    </p:spTree>
    <p:extLst>
      <p:ext uri="{BB962C8B-B14F-4D97-AF65-F5344CB8AC3E}">
        <p14:creationId xmlns:p14="http://schemas.microsoft.com/office/powerpoint/2010/main" val="3111747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pPr>
              <a:defRPr/>
            </a:pPr>
            <a:endParaRPr lang="fr-FR" alt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pPr>
              <a:defRPr/>
            </a:pPr>
            <a:fld id="{E8DF120C-7E7F-4299-A461-B789099244F6}" type="slidenum">
              <a:rPr lang="fr-FR" altLang="fr-FR" smtClean="0"/>
              <a:pPr>
                <a:defRPr/>
              </a:pPr>
              <a:t>‹N°›</a:t>
            </a:fld>
            <a:endParaRPr lang="fr-FR" altLang="fr-FR"/>
          </a:p>
        </p:txBody>
      </p:sp>
    </p:spTree>
    <p:extLst>
      <p:ext uri="{BB962C8B-B14F-4D97-AF65-F5344CB8AC3E}">
        <p14:creationId xmlns:p14="http://schemas.microsoft.com/office/powerpoint/2010/main" val="1984585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43675" y="365125"/>
            <a:ext cx="1971675"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628650" y="365125"/>
            <a:ext cx="5800725"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pPr>
              <a:defRPr/>
            </a:pPr>
            <a:endParaRPr lang="fr-FR" alt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pPr>
              <a:defRPr/>
            </a:pPr>
            <a:fld id="{635CC850-1220-47BD-930E-5171B3B07691}" type="slidenum">
              <a:rPr lang="fr-FR" altLang="fr-FR" smtClean="0"/>
              <a:pPr>
                <a:defRPr/>
              </a:pPr>
              <a:t>‹N°›</a:t>
            </a:fld>
            <a:endParaRPr lang="fr-FR" altLang="fr-FR"/>
          </a:p>
        </p:txBody>
      </p:sp>
    </p:spTree>
    <p:extLst>
      <p:ext uri="{BB962C8B-B14F-4D97-AF65-F5344CB8AC3E}">
        <p14:creationId xmlns:p14="http://schemas.microsoft.com/office/powerpoint/2010/main" val="547601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fr-FR"/>
              <a:t>Modifiez le style du titre</a:t>
            </a:r>
          </a:p>
        </p:txBody>
      </p:sp>
      <p:sp>
        <p:nvSpPr>
          <p:cNvPr id="3" name="Sous-titre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Modifier le style des sous-titres du masque</a:t>
            </a:r>
          </a:p>
        </p:txBody>
      </p:sp>
      <p:sp>
        <p:nvSpPr>
          <p:cNvPr id="4" name="Espace réservé de la date 3"/>
          <p:cNvSpPr>
            <a:spLocks noGrp="1"/>
          </p:cNvSpPr>
          <p:nvPr>
            <p:ph type="dt" sz="half" idx="10"/>
          </p:nvPr>
        </p:nvSpPr>
        <p:spPr>
          <a:xfrm>
            <a:off x="6286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Espace réservé du pied de page 4"/>
          <p:cNvSpPr>
            <a:spLocks noGrp="1"/>
          </p:cNvSpPr>
          <p:nvPr>
            <p:ph type="ftr" sz="quarter" idx="11"/>
          </p:nvPr>
        </p:nvSpPr>
        <p:spPr>
          <a:xfrm>
            <a:off x="3028950" y="6356351"/>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Espace réservé du numéro de diapositive 5"/>
          <p:cNvSpPr>
            <a:spLocks noGrp="1"/>
          </p:cNvSpPr>
          <p:nvPr>
            <p:ph type="sldNum" sz="quarter" idx="12"/>
          </p:nvPr>
        </p:nvSpPr>
        <p:spPr>
          <a:xfrm>
            <a:off x="64579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963CFEA-27C7-42A8-A514-7779551E3414}" type="slidenum">
              <a:rPr kumimoji="0" lang="fr-FR" altLang="fr-FR"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a:t>
            </a:fld>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584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28650" y="365126"/>
            <a:ext cx="7886700" cy="1325563"/>
          </a:xfrm>
          <a:prstGeom prst="rect">
            <a:avLst/>
          </a:prstGeom>
        </p:spPr>
        <p:txBody>
          <a:bodyPr/>
          <a:lstStyle/>
          <a:p>
            <a:r>
              <a:rPr lang="fr-FR"/>
              <a:t>Modifiez le style du titre</a:t>
            </a:r>
          </a:p>
        </p:txBody>
      </p:sp>
      <p:sp>
        <p:nvSpPr>
          <p:cNvPr id="3" name="Espace réservé du contenu 2"/>
          <p:cNvSpPr>
            <a:spLocks noGrp="1"/>
          </p:cNvSpPr>
          <p:nvPr>
            <p:ph idx="1"/>
          </p:nvPr>
        </p:nvSpPr>
        <p:spPr>
          <a:xfrm>
            <a:off x="628650" y="1825625"/>
            <a:ext cx="7886700" cy="435133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6286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Espace réservé du pied de page 4"/>
          <p:cNvSpPr>
            <a:spLocks noGrp="1"/>
          </p:cNvSpPr>
          <p:nvPr>
            <p:ph type="ftr" sz="quarter" idx="11"/>
          </p:nvPr>
        </p:nvSpPr>
        <p:spPr>
          <a:xfrm>
            <a:off x="3028950" y="6356351"/>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Espace réservé du numéro de diapositive 5"/>
          <p:cNvSpPr>
            <a:spLocks noGrp="1"/>
          </p:cNvSpPr>
          <p:nvPr>
            <p:ph type="sldNum" sz="quarter" idx="12"/>
          </p:nvPr>
        </p:nvSpPr>
        <p:spPr>
          <a:xfrm>
            <a:off x="64579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C9B3FA2-9104-4102-9BFF-78B5DF230DB9}" type="slidenum">
              <a:rPr kumimoji="0" lang="fr-FR" altLang="fr-FR"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a:t>
            </a:fld>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8115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709739"/>
            <a:ext cx="7886700" cy="2852737"/>
          </a:xfrm>
          <a:prstGeom prst="rect">
            <a:avLst/>
          </a:prstGeom>
        </p:spPr>
        <p:txBody>
          <a:bodyPr anchor="b"/>
          <a:lstStyle>
            <a:lvl1pPr>
              <a:defRPr sz="4500"/>
            </a:lvl1pPr>
          </a:lstStyle>
          <a:p>
            <a:r>
              <a:rPr lang="fr-FR"/>
              <a:t>Modifiez le style du titre</a:t>
            </a:r>
          </a:p>
        </p:txBody>
      </p:sp>
      <p:sp>
        <p:nvSpPr>
          <p:cNvPr id="3" name="Espace réservé du texte 2"/>
          <p:cNvSpPr>
            <a:spLocks noGrp="1"/>
          </p:cNvSpPr>
          <p:nvPr>
            <p:ph type="body" idx="1"/>
          </p:nvPr>
        </p:nvSpPr>
        <p:spPr>
          <a:xfrm>
            <a:off x="623888" y="4589464"/>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a:xfrm>
            <a:off x="6286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Espace réservé du pied de page 4"/>
          <p:cNvSpPr>
            <a:spLocks noGrp="1"/>
          </p:cNvSpPr>
          <p:nvPr>
            <p:ph type="ftr" sz="quarter" idx="11"/>
          </p:nvPr>
        </p:nvSpPr>
        <p:spPr>
          <a:xfrm>
            <a:off x="3028950" y="6356351"/>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Espace réservé du numéro de diapositive 5"/>
          <p:cNvSpPr>
            <a:spLocks noGrp="1"/>
          </p:cNvSpPr>
          <p:nvPr>
            <p:ph type="sldNum" sz="quarter" idx="12"/>
          </p:nvPr>
        </p:nvSpPr>
        <p:spPr>
          <a:xfrm>
            <a:off x="64579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AD76D40-CD57-4CC8-98F4-222F5CDE735C}" type="slidenum">
              <a:rPr kumimoji="0" lang="fr-FR" altLang="fr-FR"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a:t>
            </a:fld>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46951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628650" y="365126"/>
            <a:ext cx="7886700" cy="1325563"/>
          </a:xfrm>
          <a:prstGeom prst="rect">
            <a:avLst/>
          </a:prstGeom>
        </p:spPr>
        <p:txBody>
          <a:bodyPr/>
          <a:lstStyle/>
          <a:p>
            <a:r>
              <a:rPr lang="fr-FR"/>
              <a:t>Modifiez le style du titre</a:t>
            </a:r>
          </a:p>
        </p:txBody>
      </p:sp>
      <p:sp>
        <p:nvSpPr>
          <p:cNvPr id="3" name="Espace réservé du contenu 2"/>
          <p:cNvSpPr>
            <a:spLocks noGrp="1"/>
          </p:cNvSpPr>
          <p:nvPr>
            <p:ph sz="half" idx="1"/>
          </p:nvPr>
        </p:nvSpPr>
        <p:spPr>
          <a:xfrm>
            <a:off x="628650" y="1825625"/>
            <a:ext cx="3886200" cy="435133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29150" y="1825625"/>
            <a:ext cx="3886200" cy="435133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a:xfrm>
            <a:off x="6286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Espace réservé du pied de page 5"/>
          <p:cNvSpPr>
            <a:spLocks noGrp="1"/>
          </p:cNvSpPr>
          <p:nvPr>
            <p:ph type="ftr" sz="quarter" idx="11"/>
          </p:nvPr>
        </p:nvSpPr>
        <p:spPr>
          <a:xfrm>
            <a:off x="3028950" y="6356351"/>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Espace réservé du numéro de diapositive 6"/>
          <p:cNvSpPr>
            <a:spLocks noGrp="1"/>
          </p:cNvSpPr>
          <p:nvPr>
            <p:ph type="sldNum" sz="quarter" idx="12"/>
          </p:nvPr>
        </p:nvSpPr>
        <p:spPr>
          <a:xfrm>
            <a:off x="64579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933752-FAE2-4EA8-B10C-E6827F7E7BD8}" type="slidenum">
              <a:rPr kumimoji="0" lang="fr-FR" altLang="fr-FR"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a:t>
            </a:fld>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6027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29841" y="365126"/>
            <a:ext cx="7886700" cy="1325563"/>
          </a:xfrm>
          <a:prstGeom prst="rect">
            <a:avLst/>
          </a:prstGeom>
        </p:spPr>
        <p:txBody>
          <a:bodyPr/>
          <a:lstStyle/>
          <a:p>
            <a:r>
              <a:rPr lang="fr-FR"/>
              <a:t>Modifiez le style du titre</a:t>
            </a:r>
          </a:p>
        </p:txBody>
      </p:sp>
      <p:sp>
        <p:nvSpPr>
          <p:cNvPr id="3" name="Espace réservé du texte 2"/>
          <p:cNvSpPr>
            <a:spLocks noGrp="1"/>
          </p:cNvSpPr>
          <p:nvPr>
            <p:ph type="body" idx="1"/>
          </p:nvPr>
        </p:nvSpPr>
        <p:spPr>
          <a:xfrm>
            <a:off x="629842"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Modifier les styles du texte du masque</a:t>
            </a:r>
          </a:p>
        </p:txBody>
      </p:sp>
      <p:sp>
        <p:nvSpPr>
          <p:cNvPr id="4" name="Espace réservé du contenu 3"/>
          <p:cNvSpPr>
            <a:spLocks noGrp="1"/>
          </p:cNvSpPr>
          <p:nvPr>
            <p:ph sz="half" idx="2"/>
          </p:nvPr>
        </p:nvSpPr>
        <p:spPr>
          <a:xfrm>
            <a:off x="629842" y="2505075"/>
            <a:ext cx="3868340" cy="368458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Modifier les styles du texte du masque</a:t>
            </a:r>
          </a:p>
        </p:txBody>
      </p:sp>
      <p:sp>
        <p:nvSpPr>
          <p:cNvPr id="6" name="Espace réservé du contenu 5"/>
          <p:cNvSpPr>
            <a:spLocks noGrp="1"/>
          </p:cNvSpPr>
          <p:nvPr>
            <p:ph sz="quarter" idx="4"/>
          </p:nvPr>
        </p:nvSpPr>
        <p:spPr>
          <a:xfrm>
            <a:off x="4629150" y="2505075"/>
            <a:ext cx="3887391" cy="368458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a:xfrm>
            <a:off x="6286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Espace réservé du pied de page 7"/>
          <p:cNvSpPr>
            <a:spLocks noGrp="1"/>
          </p:cNvSpPr>
          <p:nvPr>
            <p:ph type="ftr" sz="quarter" idx="11"/>
          </p:nvPr>
        </p:nvSpPr>
        <p:spPr>
          <a:xfrm>
            <a:off x="3028950" y="6356351"/>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Espace réservé du numéro de diapositive 8"/>
          <p:cNvSpPr>
            <a:spLocks noGrp="1"/>
          </p:cNvSpPr>
          <p:nvPr>
            <p:ph type="sldNum" sz="quarter" idx="12"/>
          </p:nvPr>
        </p:nvSpPr>
        <p:spPr>
          <a:xfrm>
            <a:off x="64579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1D07F8-49FF-4283-9309-941FFC89E6C3}" type="slidenum">
              <a:rPr kumimoji="0" lang="fr-FR" altLang="fr-FR"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a:t>
            </a:fld>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09121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628650" y="365126"/>
            <a:ext cx="7886700" cy="1325563"/>
          </a:xfrm>
          <a:prstGeom prst="rect">
            <a:avLst/>
          </a:prstGeom>
        </p:spPr>
        <p:txBody>
          <a:bodyPr/>
          <a:lstStyle/>
          <a:p>
            <a:r>
              <a:rPr lang="fr-FR"/>
              <a:t>Modifiez le style du titre</a:t>
            </a:r>
          </a:p>
        </p:txBody>
      </p:sp>
      <p:sp>
        <p:nvSpPr>
          <p:cNvPr id="3" name="Espace réservé de la date 2"/>
          <p:cNvSpPr>
            <a:spLocks noGrp="1"/>
          </p:cNvSpPr>
          <p:nvPr>
            <p:ph type="dt" sz="half" idx="10"/>
          </p:nvPr>
        </p:nvSpPr>
        <p:spPr>
          <a:xfrm>
            <a:off x="6286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Espace réservé du pied de page 3"/>
          <p:cNvSpPr>
            <a:spLocks noGrp="1"/>
          </p:cNvSpPr>
          <p:nvPr>
            <p:ph type="ftr" sz="quarter" idx="11"/>
          </p:nvPr>
        </p:nvSpPr>
        <p:spPr>
          <a:xfrm>
            <a:off x="3028950" y="6356351"/>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Espace réservé du numéro de diapositive 4"/>
          <p:cNvSpPr>
            <a:spLocks noGrp="1"/>
          </p:cNvSpPr>
          <p:nvPr>
            <p:ph type="sldNum" sz="quarter" idx="12"/>
          </p:nvPr>
        </p:nvSpPr>
        <p:spPr>
          <a:xfrm>
            <a:off x="64579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2068CB6-7053-41A5-BDD2-09FC7CFE9E23}" type="slidenum">
              <a:rPr kumimoji="0" lang="fr-FR" altLang="fr-FR"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a:t>
            </a:fld>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55998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6286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Espace réservé du pied de page 2"/>
          <p:cNvSpPr>
            <a:spLocks noGrp="1"/>
          </p:cNvSpPr>
          <p:nvPr>
            <p:ph type="ftr" sz="quarter" idx="11"/>
          </p:nvPr>
        </p:nvSpPr>
        <p:spPr>
          <a:xfrm>
            <a:off x="3028950" y="6356351"/>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Espace réservé du numéro de diapositive 3"/>
          <p:cNvSpPr>
            <a:spLocks noGrp="1"/>
          </p:cNvSpPr>
          <p:nvPr>
            <p:ph type="sldNum" sz="quarter" idx="12"/>
          </p:nvPr>
        </p:nvSpPr>
        <p:spPr>
          <a:xfrm>
            <a:off x="64579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9963AD-68A0-4161-8A1A-A52483EEB60B}" type="slidenum">
              <a:rPr kumimoji="0" lang="fr-FR" altLang="fr-FR"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a:t>
            </a:fld>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14248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29841" y="457200"/>
            <a:ext cx="2949178" cy="1600200"/>
          </a:xfrm>
          <a:prstGeom prst="rect">
            <a:avLst/>
          </a:prstGeom>
        </p:spPr>
        <p:txBody>
          <a:bodyPr anchor="b"/>
          <a:lstStyle>
            <a:lvl1pPr>
              <a:defRPr sz="2400"/>
            </a:lvl1pPr>
          </a:lstStyle>
          <a:p>
            <a:r>
              <a:rPr lang="fr-FR"/>
              <a:t>Modifiez le style du titre</a:t>
            </a:r>
          </a:p>
        </p:txBody>
      </p:sp>
      <p:sp>
        <p:nvSpPr>
          <p:cNvPr id="3" name="Espace réservé du contenu 2"/>
          <p:cNvSpPr>
            <a:spLocks noGrp="1"/>
          </p:cNvSpPr>
          <p:nvPr>
            <p:ph idx="1"/>
          </p:nvPr>
        </p:nvSpPr>
        <p:spPr>
          <a:xfrm>
            <a:off x="3887391" y="987426"/>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Modifier les styles du texte du masque</a:t>
            </a:r>
          </a:p>
        </p:txBody>
      </p:sp>
      <p:sp>
        <p:nvSpPr>
          <p:cNvPr id="5" name="Espace réservé de la date 4"/>
          <p:cNvSpPr>
            <a:spLocks noGrp="1"/>
          </p:cNvSpPr>
          <p:nvPr>
            <p:ph type="dt" sz="half" idx="10"/>
          </p:nvPr>
        </p:nvSpPr>
        <p:spPr>
          <a:xfrm>
            <a:off x="6286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Espace réservé du pied de page 5"/>
          <p:cNvSpPr>
            <a:spLocks noGrp="1"/>
          </p:cNvSpPr>
          <p:nvPr>
            <p:ph type="ftr" sz="quarter" idx="11"/>
          </p:nvPr>
        </p:nvSpPr>
        <p:spPr>
          <a:xfrm>
            <a:off x="3028950" y="6356351"/>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Espace réservé du numéro de diapositive 6"/>
          <p:cNvSpPr>
            <a:spLocks noGrp="1"/>
          </p:cNvSpPr>
          <p:nvPr>
            <p:ph type="sldNum" sz="quarter" idx="12"/>
          </p:nvPr>
        </p:nvSpPr>
        <p:spPr>
          <a:xfrm>
            <a:off x="64579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26E49C-C2C0-44C8-B22E-96251876B75D}" type="slidenum">
              <a:rPr kumimoji="0" lang="fr-FR" altLang="fr-FR"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a:t>
            </a:fld>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76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pPr>
              <a:defRPr/>
            </a:pPr>
            <a:endParaRPr lang="fr-FR" alt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pPr>
              <a:defRPr/>
            </a:pPr>
            <a:fld id="{BC9B3FA2-9104-4102-9BFF-78B5DF230DB9}" type="slidenum">
              <a:rPr lang="fr-FR" altLang="fr-FR" smtClean="0"/>
              <a:pPr>
                <a:defRPr/>
              </a:pPr>
              <a:t>‹N°›</a:t>
            </a:fld>
            <a:endParaRPr lang="fr-FR" altLang="fr-FR"/>
          </a:p>
        </p:txBody>
      </p:sp>
    </p:spTree>
    <p:extLst>
      <p:ext uri="{BB962C8B-B14F-4D97-AF65-F5344CB8AC3E}">
        <p14:creationId xmlns:p14="http://schemas.microsoft.com/office/powerpoint/2010/main" val="27273983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29841" y="457200"/>
            <a:ext cx="2949178" cy="1600200"/>
          </a:xfrm>
          <a:prstGeom prst="rect">
            <a:avLst/>
          </a:prstGeom>
        </p:spPr>
        <p:txBody>
          <a:bodyPr anchor="b"/>
          <a:lstStyle>
            <a:lvl1pPr>
              <a:defRPr sz="2400"/>
            </a:lvl1pPr>
          </a:lstStyle>
          <a:p>
            <a:r>
              <a:rPr lang="fr-FR"/>
              <a:t>Modifiez le style du titre</a:t>
            </a:r>
          </a:p>
        </p:txBody>
      </p:sp>
      <p:sp>
        <p:nvSpPr>
          <p:cNvPr id="3" name="Espace réservé pour une image  2"/>
          <p:cNvSpPr>
            <a:spLocks noGrp="1"/>
          </p:cNvSpPr>
          <p:nvPr>
            <p:ph type="pic" idx="1"/>
          </p:nvPr>
        </p:nvSpPr>
        <p:spPr>
          <a:xfrm>
            <a:off x="3887391" y="987426"/>
            <a:ext cx="462915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r-FR"/>
          </a:p>
        </p:txBody>
      </p:sp>
      <p:sp>
        <p:nvSpPr>
          <p:cNvPr id="4" name="Espace réservé du texte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Modifier les styles du texte du masque</a:t>
            </a:r>
          </a:p>
        </p:txBody>
      </p:sp>
      <p:sp>
        <p:nvSpPr>
          <p:cNvPr id="5" name="Espace réservé de la date 4"/>
          <p:cNvSpPr>
            <a:spLocks noGrp="1"/>
          </p:cNvSpPr>
          <p:nvPr>
            <p:ph type="dt" sz="half" idx="10"/>
          </p:nvPr>
        </p:nvSpPr>
        <p:spPr>
          <a:xfrm>
            <a:off x="6286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Espace réservé du pied de page 5"/>
          <p:cNvSpPr>
            <a:spLocks noGrp="1"/>
          </p:cNvSpPr>
          <p:nvPr>
            <p:ph type="ftr" sz="quarter" idx="11"/>
          </p:nvPr>
        </p:nvSpPr>
        <p:spPr>
          <a:xfrm>
            <a:off x="3028950" y="6356351"/>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Espace réservé du numéro de diapositive 6"/>
          <p:cNvSpPr>
            <a:spLocks noGrp="1"/>
          </p:cNvSpPr>
          <p:nvPr>
            <p:ph type="sldNum" sz="quarter" idx="12"/>
          </p:nvPr>
        </p:nvSpPr>
        <p:spPr>
          <a:xfrm>
            <a:off x="64579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30587F-1A6A-4D14-B4AB-2295989F45D4}" type="slidenum">
              <a:rPr kumimoji="0" lang="fr-FR" altLang="fr-FR"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a:t>
            </a:fld>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793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628650" y="365126"/>
            <a:ext cx="7886700" cy="1325563"/>
          </a:xfrm>
          <a:prstGeom prst="rect">
            <a:avLst/>
          </a:prstGeom>
        </p:spPr>
        <p:txBody>
          <a:bodyPr/>
          <a:lstStyle/>
          <a:p>
            <a:r>
              <a:rPr lang="fr-FR"/>
              <a:t>Modifiez le style du titre</a:t>
            </a:r>
          </a:p>
        </p:txBody>
      </p:sp>
      <p:sp>
        <p:nvSpPr>
          <p:cNvPr id="3" name="Espace réservé du texte vertical 2"/>
          <p:cNvSpPr>
            <a:spLocks noGrp="1"/>
          </p:cNvSpPr>
          <p:nvPr>
            <p:ph type="body" orient="vert" idx="1"/>
          </p:nvPr>
        </p:nvSpPr>
        <p:spPr>
          <a:xfrm>
            <a:off x="628650" y="1825625"/>
            <a:ext cx="7886700" cy="4351338"/>
          </a:xfrm>
          <a:prstGeom prst="rect">
            <a:avLst/>
          </a:prstGeo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6286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Espace réservé du pied de page 4"/>
          <p:cNvSpPr>
            <a:spLocks noGrp="1"/>
          </p:cNvSpPr>
          <p:nvPr>
            <p:ph type="ftr" sz="quarter" idx="11"/>
          </p:nvPr>
        </p:nvSpPr>
        <p:spPr>
          <a:xfrm>
            <a:off x="3028950" y="6356351"/>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Espace réservé du numéro de diapositive 5"/>
          <p:cNvSpPr>
            <a:spLocks noGrp="1"/>
          </p:cNvSpPr>
          <p:nvPr>
            <p:ph type="sldNum" sz="quarter" idx="12"/>
          </p:nvPr>
        </p:nvSpPr>
        <p:spPr>
          <a:xfrm>
            <a:off x="64579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8DF120C-7E7F-4299-A461-B789099244F6}" type="slidenum">
              <a:rPr kumimoji="0" lang="fr-FR" altLang="fr-FR"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a:t>
            </a:fld>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59729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43675" y="365125"/>
            <a:ext cx="1971675" cy="5811838"/>
          </a:xfrm>
          <a:prstGeom prst="rect">
            <a:avLst/>
          </a:prstGeom>
        </p:spPr>
        <p:txBody>
          <a:bodyPr vert="eaVert"/>
          <a:lstStyle/>
          <a:p>
            <a:r>
              <a:rPr lang="fr-FR"/>
              <a:t>Modifiez le style du titre</a:t>
            </a:r>
          </a:p>
        </p:txBody>
      </p:sp>
      <p:sp>
        <p:nvSpPr>
          <p:cNvPr id="3" name="Espace réservé du texte vertical 2"/>
          <p:cNvSpPr>
            <a:spLocks noGrp="1"/>
          </p:cNvSpPr>
          <p:nvPr>
            <p:ph type="body" orient="vert" idx="1"/>
          </p:nvPr>
        </p:nvSpPr>
        <p:spPr>
          <a:xfrm>
            <a:off x="628650" y="365125"/>
            <a:ext cx="5800725" cy="5811838"/>
          </a:xfrm>
          <a:prstGeom prst="rect">
            <a:avLst/>
          </a:prstGeo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6286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Espace réservé du pied de page 4"/>
          <p:cNvSpPr>
            <a:spLocks noGrp="1"/>
          </p:cNvSpPr>
          <p:nvPr>
            <p:ph type="ftr" sz="quarter" idx="11"/>
          </p:nvPr>
        </p:nvSpPr>
        <p:spPr>
          <a:xfrm>
            <a:off x="3028950" y="6356351"/>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Espace réservé du numéro de diapositive 5"/>
          <p:cNvSpPr>
            <a:spLocks noGrp="1"/>
          </p:cNvSpPr>
          <p:nvPr>
            <p:ph type="sldNum" sz="quarter" idx="12"/>
          </p:nvPr>
        </p:nvSpPr>
        <p:spPr>
          <a:xfrm>
            <a:off x="64579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5CC850-1220-47BD-930E-5171B3B07691}" type="slidenum">
              <a:rPr kumimoji="0" lang="fr-FR" altLang="fr-FR"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a:t>
            </a:fld>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06055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fr-FR"/>
              <a:t>Modifiez le style du titre</a:t>
            </a:r>
          </a:p>
        </p:txBody>
      </p:sp>
      <p:sp>
        <p:nvSpPr>
          <p:cNvPr id="3" name="Sous-titre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Modifier le style des sous-titres du masque</a:t>
            </a:r>
          </a:p>
        </p:txBody>
      </p:sp>
      <p:sp>
        <p:nvSpPr>
          <p:cNvPr id="4" name="Espace réservé de la date 3"/>
          <p:cNvSpPr>
            <a:spLocks noGrp="1"/>
          </p:cNvSpPr>
          <p:nvPr>
            <p:ph type="dt" sz="half" idx="10"/>
          </p:nvPr>
        </p:nvSpPr>
        <p:spPr>
          <a:xfrm>
            <a:off x="6286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Espace réservé du pied de page 4"/>
          <p:cNvSpPr>
            <a:spLocks noGrp="1"/>
          </p:cNvSpPr>
          <p:nvPr>
            <p:ph type="ftr" sz="quarter" idx="11"/>
          </p:nvPr>
        </p:nvSpPr>
        <p:spPr>
          <a:xfrm>
            <a:off x="3028950" y="6356351"/>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Espace réservé du numéro de diapositive 5"/>
          <p:cNvSpPr>
            <a:spLocks noGrp="1"/>
          </p:cNvSpPr>
          <p:nvPr>
            <p:ph type="sldNum" sz="quarter" idx="12"/>
          </p:nvPr>
        </p:nvSpPr>
        <p:spPr>
          <a:xfrm>
            <a:off x="64579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963CFEA-27C7-42A8-A514-7779551E3414}" type="slidenum">
              <a:rPr kumimoji="0" lang="fr-FR" altLang="fr-FR"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a:t>
            </a:fld>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2461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28650" y="365126"/>
            <a:ext cx="7886700" cy="1325563"/>
          </a:xfrm>
          <a:prstGeom prst="rect">
            <a:avLst/>
          </a:prstGeom>
        </p:spPr>
        <p:txBody>
          <a:bodyPr/>
          <a:lstStyle/>
          <a:p>
            <a:r>
              <a:rPr lang="fr-FR"/>
              <a:t>Modifiez le style du titre</a:t>
            </a:r>
          </a:p>
        </p:txBody>
      </p:sp>
      <p:sp>
        <p:nvSpPr>
          <p:cNvPr id="3" name="Espace réservé du contenu 2"/>
          <p:cNvSpPr>
            <a:spLocks noGrp="1"/>
          </p:cNvSpPr>
          <p:nvPr>
            <p:ph idx="1"/>
          </p:nvPr>
        </p:nvSpPr>
        <p:spPr>
          <a:xfrm>
            <a:off x="628650" y="1825625"/>
            <a:ext cx="7886700" cy="435133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6286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Espace réservé du pied de page 4"/>
          <p:cNvSpPr>
            <a:spLocks noGrp="1"/>
          </p:cNvSpPr>
          <p:nvPr>
            <p:ph type="ftr" sz="quarter" idx="11"/>
          </p:nvPr>
        </p:nvSpPr>
        <p:spPr>
          <a:xfrm>
            <a:off x="3028950" y="6356351"/>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Espace réservé du numéro de diapositive 5"/>
          <p:cNvSpPr>
            <a:spLocks noGrp="1"/>
          </p:cNvSpPr>
          <p:nvPr>
            <p:ph type="sldNum" sz="quarter" idx="12"/>
          </p:nvPr>
        </p:nvSpPr>
        <p:spPr>
          <a:xfrm>
            <a:off x="64579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C9B3FA2-9104-4102-9BFF-78B5DF230DB9}" type="slidenum">
              <a:rPr kumimoji="0" lang="fr-FR" altLang="fr-FR"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a:t>
            </a:fld>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55194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709739"/>
            <a:ext cx="7886700" cy="2852737"/>
          </a:xfrm>
          <a:prstGeom prst="rect">
            <a:avLst/>
          </a:prstGeom>
        </p:spPr>
        <p:txBody>
          <a:bodyPr anchor="b"/>
          <a:lstStyle>
            <a:lvl1pPr>
              <a:defRPr sz="4500"/>
            </a:lvl1pPr>
          </a:lstStyle>
          <a:p>
            <a:r>
              <a:rPr lang="fr-FR"/>
              <a:t>Modifiez le style du titre</a:t>
            </a:r>
          </a:p>
        </p:txBody>
      </p:sp>
      <p:sp>
        <p:nvSpPr>
          <p:cNvPr id="3" name="Espace réservé du texte 2"/>
          <p:cNvSpPr>
            <a:spLocks noGrp="1"/>
          </p:cNvSpPr>
          <p:nvPr>
            <p:ph type="body" idx="1"/>
          </p:nvPr>
        </p:nvSpPr>
        <p:spPr>
          <a:xfrm>
            <a:off x="623888" y="4589464"/>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a:xfrm>
            <a:off x="6286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Espace réservé du pied de page 4"/>
          <p:cNvSpPr>
            <a:spLocks noGrp="1"/>
          </p:cNvSpPr>
          <p:nvPr>
            <p:ph type="ftr" sz="quarter" idx="11"/>
          </p:nvPr>
        </p:nvSpPr>
        <p:spPr>
          <a:xfrm>
            <a:off x="3028950" y="6356351"/>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Espace réservé du numéro de diapositive 5"/>
          <p:cNvSpPr>
            <a:spLocks noGrp="1"/>
          </p:cNvSpPr>
          <p:nvPr>
            <p:ph type="sldNum" sz="quarter" idx="12"/>
          </p:nvPr>
        </p:nvSpPr>
        <p:spPr>
          <a:xfrm>
            <a:off x="64579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AD76D40-CD57-4CC8-98F4-222F5CDE735C}" type="slidenum">
              <a:rPr kumimoji="0" lang="fr-FR" altLang="fr-FR"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a:t>
            </a:fld>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08486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628650" y="365126"/>
            <a:ext cx="7886700" cy="1325563"/>
          </a:xfrm>
          <a:prstGeom prst="rect">
            <a:avLst/>
          </a:prstGeom>
        </p:spPr>
        <p:txBody>
          <a:bodyPr/>
          <a:lstStyle/>
          <a:p>
            <a:r>
              <a:rPr lang="fr-FR"/>
              <a:t>Modifiez le style du titre</a:t>
            </a:r>
          </a:p>
        </p:txBody>
      </p:sp>
      <p:sp>
        <p:nvSpPr>
          <p:cNvPr id="3" name="Espace réservé du contenu 2"/>
          <p:cNvSpPr>
            <a:spLocks noGrp="1"/>
          </p:cNvSpPr>
          <p:nvPr>
            <p:ph sz="half" idx="1"/>
          </p:nvPr>
        </p:nvSpPr>
        <p:spPr>
          <a:xfrm>
            <a:off x="628650" y="1825625"/>
            <a:ext cx="3886200" cy="435133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29150" y="1825625"/>
            <a:ext cx="3886200" cy="435133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a:xfrm>
            <a:off x="6286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Espace réservé du pied de page 5"/>
          <p:cNvSpPr>
            <a:spLocks noGrp="1"/>
          </p:cNvSpPr>
          <p:nvPr>
            <p:ph type="ftr" sz="quarter" idx="11"/>
          </p:nvPr>
        </p:nvSpPr>
        <p:spPr>
          <a:xfrm>
            <a:off x="3028950" y="6356351"/>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Espace réservé du numéro de diapositive 6"/>
          <p:cNvSpPr>
            <a:spLocks noGrp="1"/>
          </p:cNvSpPr>
          <p:nvPr>
            <p:ph type="sldNum" sz="quarter" idx="12"/>
          </p:nvPr>
        </p:nvSpPr>
        <p:spPr>
          <a:xfrm>
            <a:off x="64579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933752-FAE2-4EA8-B10C-E6827F7E7BD8}" type="slidenum">
              <a:rPr kumimoji="0" lang="fr-FR" altLang="fr-FR"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a:t>
            </a:fld>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0881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29841" y="365126"/>
            <a:ext cx="7886700" cy="1325563"/>
          </a:xfrm>
          <a:prstGeom prst="rect">
            <a:avLst/>
          </a:prstGeom>
        </p:spPr>
        <p:txBody>
          <a:bodyPr/>
          <a:lstStyle/>
          <a:p>
            <a:r>
              <a:rPr lang="fr-FR"/>
              <a:t>Modifiez le style du titre</a:t>
            </a:r>
          </a:p>
        </p:txBody>
      </p:sp>
      <p:sp>
        <p:nvSpPr>
          <p:cNvPr id="3" name="Espace réservé du texte 2"/>
          <p:cNvSpPr>
            <a:spLocks noGrp="1"/>
          </p:cNvSpPr>
          <p:nvPr>
            <p:ph type="body" idx="1"/>
          </p:nvPr>
        </p:nvSpPr>
        <p:spPr>
          <a:xfrm>
            <a:off x="629842"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Modifier les styles du texte du masque</a:t>
            </a:r>
          </a:p>
        </p:txBody>
      </p:sp>
      <p:sp>
        <p:nvSpPr>
          <p:cNvPr id="4" name="Espace réservé du contenu 3"/>
          <p:cNvSpPr>
            <a:spLocks noGrp="1"/>
          </p:cNvSpPr>
          <p:nvPr>
            <p:ph sz="half" idx="2"/>
          </p:nvPr>
        </p:nvSpPr>
        <p:spPr>
          <a:xfrm>
            <a:off x="629842" y="2505075"/>
            <a:ext cx="3868340" cy="368458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Modifier les styles du texte du masque</a:t>
            </a:r>
          </a:p>
        </p:txBody>
      </p:sp>
      <p:sp>
        <p:nvSpPr>
          <p:cNvPr id="6" name="Espace réservé du contenu 5"/>
          <p:cNvSpPr>
            <a:spLocks noGrp="1"/>
          </p:cNvSpPr>
          <p:nvPr>
            <p:ph sz="quarter" idx="4"/>
          </p:nvPr>
        </p:nvSpPr>
        <p:spPr>
          <a:xfrm>
            <a:off x="4629150" y="2505075"/>
            <a:ext cx="3887391" cy="368458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a:xfrm>
            <a:off x="6286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Espace réservé du pied de page 7"/>
          <p:cNvSpPr>
            <a:spLocks noGrp="1"/>
          </p:cNvSpPr>
          <p:nvPr>
            <p:ph type="ftr" sz="quarter" idx="11"/>
          </p:nvPr>
        </p:nvSpPr>
        <p:spPr>
          <a:xfrm>
            <a:off x="3028950" y="6356351"/>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Espace réservé du numéro de diapositive 8"/>
          <p:cNvSpPr>
            <a:spLocks noGrp="1"/>
          </p:cNvSpPr>
          <p:nvPr>
            <p:ph type="sldNum" sz="quarter" idx="12"/>
          </p:nvPr>
        </p:nvSpPr>
        <p:spPr>
          <a:xfrm>
            <a:off x="64579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1D07F8-49FF-4283-9309-941FFC89E6C3}" type="slidenum">
              <a:rPr kumimoji="0" lang="fr-FR" altLang="fr-FR"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a:t>
            </a:fld>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27671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628650" y="365126"/>
            <a:ext cx="7886700" cy="1325563"/>
          </a:xfrm>
          <a:prstGeom prst="rect">
            <a:avLst/>
          </a:prstGeom>
        </p:spPr>
        <p:txBody>
          <a:bodyPr/>
          <a:lstStyle/>
          <a:p>
            <a:r>
              <a:rPr lang="fr-FR"/>
              <a:t>Modifiez le style du titre</a:t>
            </a:r>
          </a:p>
        </p:txBody>
      </p:sp>
      <p:sp>
        <p:nvSpPr>
          <p:cNvPr id="3" name="Espace réservé de la date 2"/>
          <p:cNvSpPr>
            <a:spLocks noGrp="1"/>
          </p:cNvSpPr>
          <p:nvPr>
            <p:ph type="dt" sz="half" idx="10"/>
          </p:nvPr>
        </p:nvSpPr>
        <p:spPr>
          <a:xfrm>
            <a:off x="6286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Espace réservé du pied de page 3"/>
          <p:cNvSpPr>
            <a:spLocks noGrp="1"/>
          </p:cNvSpPr>
          <p:nvPr>
            <p:ph type="ftr" sz="quarter" idx="11"/>
          </p:nvPr>
        </p:nvSpPr>
        <p:spPr>
          <a:xfrm>
            <a:off x="3028950" y="6356351"/>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Espace réservé du numéro de diapositive 4"/>
          <p:cNvSpPr>
            <a:spLocks noGrp="1"/>
          </p:cNvSpPr>
          <p:nvPr>
            <p:ph type="sldNum" sz="quarter" idx="12"/>
          </p:nvPr>
        </p:nvSpPr>
        <p:spPr>
          <a:xfrm>
            <a:off x="64579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2068CB6-7053-41A5-BDD2-09FC7CFE9E23}" type="slidenum">
              <a:rPr kumimoji="0" lang="fr-FR" altLang="fr-FR"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a:t>
            </a:fld>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4421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6286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Espace réservé du pied de page 2"/>
          <p:cNvSpPr>
            <a:spLocks noGrp="1"/>
          </p:cNvSpPr>
          <p:nvPr>
            <p:ph type="ftr" sz="quarter" idx="11"/>
          </p:nvPr>
        </p:nvSpPr>
        <p:spPr>
          <a:xfrm>
            <a:off x="3028950" y="6356351"/>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Espace réservé du numéro de diapositive 3"/>
          <p:cNvSpPr>
            <a:spLocks noGrp="1"/>
          </p:cNvSpPr>
          <p:nvPr>
            <p:ph type="sldNum" sz="quarter" idx="12"/>
          </p:nvPr>
        </p:nvSpPr>
        <p:spPr>
          <a:xfrm>
            <a:off x="64579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9963AD-68A0-4161-8A1A-A52483EEB60B}" type="slidenum">
              <a:rPr kumimoji="0" lang="fr-FR" altLang="fr-FR"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a:t>
            </a:fld>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629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709739"/>
            <a:ext cx="7886700" cy="2852737"/>
          </a:xfrm>
        </p:spPr>
        <p:txBody>
          <a:bodyPr anchor="b"/>
          <a:lstStyle>
            <a:lvl1pPr>
              <a:defRPr sz="4500"/>
            </a:lvl1pPr>
          </a:lstStyle>
          <a:p>
            <a:r>
              <a:rPr lang="fr-FR"/>
              <a:t>Modifiez le style du titre</a:t>
            </a:r>
          </a:p>
        </p:txBody>
      </p:sp>
      <p:sp>
        <p:nvSpPr>
          <p:cNvPr id="3" name="Espace réservé du texte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pPr>
              <a:defRPr/>
            </a:pPr>
            <a:endParaRPr lang="fr-FR" alt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pPr>
              <a:defRPr/>
            </a:pPr>
            <a:fld id="{4AD76D40-CD57-4CC8-98F4-222F5CDE735C}" type="slidenum">
              <a:rPr lang="fr-FR" altLang="fr-FR" smtClean="0"/>
              <a:pPr>
                <a:defRPr/>
              </a:pPr>
              <a:t>‹N°›</a:t>
            </a:fld>
            <a:endParaRPr lang="fr-FR" altLang="fr-FR"/>
          </a:p>
        </p:txBody>
      </p:sp>
    </p:spTree>
    <p:extLst>
      <p:ext uri="{BB962C8B-B14F-4D97-AF65-F5344CB8AC3E}">
        <p14:creationId xmlns:p14="http://schemas.microsoft.com/office/powerpoint/2010/main" val="26031756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29841" y="457200"/>
            <a:ext cx="2949178" cy="1600200"/>
          </a:xfrm>
          <a:prstGeom prst="rect">
            <a:avLst/>
          </a:prstGeom>
        </p:spPr>
        <p:txBody>
          <a:bodyPr anchor="b"/>
          <a:lstStyle>
            <a:lvl1pPr>
              <a:defRPr sz="2400"/>
            </a:lvl1pPr>
          </a:lstStyle>
          <a:p>
            <a:r>
              <a:rPr lang="fr-FR"/>
              <a:t>Modifiez le style du titre</a:t>
            </a:r>
          </a:p>
        </p:txBody>
      </p:sp>
      <p:sp>
        <p:nvSpPr>
          <p:cNvPr id="3" name="Espace réservé du contenu 2"/>
          <p:cNvSpPr>
            <a:spLocks noGrp="1"/>
          </p:cNvSpPr>
          <p:nvPr>
            <p:ph idx="1"/>
          </p:nvPr>
        </p:nvSpPr>
        <p:spPr>
          <a:xfrm>
            <a:off x="3887391" y="987426"/>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Modifier les styles du texte du masque</a:t>
            </a:r>
          </a:p>
        </p:txBody>
      </p:sp>
      <p:sp>
        <p:nvSpPr>
          <p:cNvPr id="5" name="Espace réservé de la date 4"/>
          <p:cNvSpPr>
            <a:spLocks noGrp="1"/>
          </p:cNvSpPr>
          <p:nvPr>
            <p:ph type="dt" sz="half" idx="10"/>
          </p:nvPr>
        </p:nvSpPr>
        <p:spPr>
          <a:xfrm>
            <a:off x="6286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Espace réservé du pied de page 5"/>
          <p:cNvSpPr>
            <a:spLocks noGrp="1"/>
          </p:cNvSpPr>
          <p:nvPr>
            <p:ph type="ftr" sz="quarter" idx="11"/>
          </p:nvPr>
        </p:nvSpPr>
        <p:spPr>
          <a:xfrm>
            <a:off x="3028950" y="6356351"/>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Espace réservé du numéro de diapositive 6"/>
          <p:cNvSpPr>
            <a:spLocks noGrp="1"/>
          </p:cNvSpPr>
          <p:nvPr>
            <p:ph type="sldNum" sz="quarter" idx="12"/>
          </p:nvPr>
        </p:nvSpPr>
        <p:spPr>
          <a:xfrm>
            <a:off x="64579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26E49C-C2C0-44C8-B22E-96251876B75D}" type="slidenum">
              <a:rPr kumimoji="0" lang="fr-FR" altLang="fr-FR"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a:t>
            </a:fld>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9000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29841" y="457200"/>
            <a:ext cx="2949178" cy="1600200"/>
          </a:xfrm>
          <a:prstGeom prst="rect">
            <a:avLst/>
          </a:prstGeom>
        </p:spPr>
        <p:txBody>
          <a:bodyPr anchor="b"/>
          <a:lstStyle>
            <a:lvl1pPr>
              <a:defRPr sz="2400"/>
            </a:lvl1pPr>
          </a:lstStyle>
          <a:p>
            <a:r>
              <a:rPr lang="fr-FR"/>
              <a:t>Modifiez le style du titre</a:t>
            </a:r>
          </a:p>
        </p:txBody>
      </p:sp>
      <p:sp>
        <p:nvSpPr>
          <p:cNvPr id="3" name="Espace réservé pour une image  2"/>
          <p:cNvSpPr>
            <a:spLocks noGrp="1"/>
          </p:cNvSpPr>
          <p:nvPr>
            <p:ph type="pic" idx="1"/>
          </p:nvPr>
        </p:nvSpPr>
        <p:spPr>
          <a:xfrm>
            <a:off x="3887391" y="987426"/>
            <a:ext cx="462915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r-FR"/>
          </a:p>
        </p:txBody>
      </p:sp>
      <p:sp>
        <p:nvSpPr>
          <p:cNvPr id="4" name="Espace réservé du texte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Modifier les styles du texte du masque</a:t>
            </a:r>
          </a:p>
        </p:txBody>
      </p:sp>
      <p:sp>
        <p:nvSpPr>
          <p:cNvPr id="5" name="Espace réservé de la date 4"/>
          <p:cNvSpPr>
            <a:spLocks noGrp="1"/>
          </p:cNvSpPr>
          <p:nvPr>
            <p:ph type="dt" sz="half" idx="10"/>
          </p:nvPr>
        </p:nvSpPr>
        <p:spPr>
          <a:xfrm>
            <a:off x="6286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Espace réservé du pied de page 5"/>
          <p:cNvSpPr>
            <a:spLocks noGrp="1"/>
          </p:cNvSpPr>
          <p:nvPr>
            <p:ph type="ftr" sz="quarter" idx="11"/>
          </p:nvPr>
        </p:nvSpPr>
        <p:spPr>
          <a:xfrm>
            <a:off x="3028950" y="6356351"/>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Espace réservé du numéro de diapositive 6"/>
          <p:cNvSpPr>
            <a:spLocks noGrp="1"/>
          </p:cNvSpPr>
          <p:nvPr>
            <p:ph type="sldNum" sz="quarter" idx="12"/>
          </p:nvPr>
        </p:nvSpPr>
        <p:spPr>
          <a:xfrm>
            <a:off x="64579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530587F-1A6A-4D14-B4AB-2295989F45D4}" type="slidenum">
              <a:rPr kumimoji="0" lang="fr-FR" altLang="fr-FR"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a:t>
            </a:fld>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3275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628650" y="365126"/>
            <a:ext cx="7886700" cy="1325563"/>
          </a:xfrm>
          <a:prstGeom prst="rect">
            <a:avLst/>
          </a:prstGeom>
        </p:spPr>
        <p:txBody>
          <a:bodyPr/>
          <a:lstStyle/>
          <a:p>
            <a:r>
              <a:rPr lang="fr-FR"/>
              <a:t>Modifiez le style du titre</a:t>
            </a:r>
          </a:p>
        </p:txBody>
      </p:sp>
      <p:sp>
        <p:nvSpPr>
          <p:cNvPr id="3" name="Espace réservé du texte vertical 2"/>
          <p:cNvSpPr>
            <a:spLocks noGrp="1"/>
          </p:cNvSpPr>
          <p:nvPr>
            <p:ph type="body" orient="vert" idx="1"/>
          </p:nvPr>
        </p:nvSpPr>
        <p:spPr>
          <a:xfrm>
            <a:off x="628650" y="1825625"/>
            <a:ext cx="7886700" cy="4351338"/>
          </a:xfrm>
          <a:prstGeom prst="rect">
            <a:avLst/>
          </a:prstGeo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6286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Espace réservé du pied de page 4"/>
          <p:cNvSpPr>
            <a:spLocks noGrp="1"/>
          </p:cNvSpPr>
          <p:nvPr>
            <p:ph type="ftr" sz="quarter" idx="11"/>
          </p:nvPr>
        </p:nvSpPr>
        <p:spPr>
          <a:xfrm>
            <a:off x="3028950" y="6356351"/>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Espace réservé du numéro de diapositive 5"/>
          <p:cNvSpPr>
            <a:spLocks noGrp="1"/>
          </p:cNvSpPr>
          <p:nvPr>
            <p:ph type="sldNum" sz="quarter" idx="12"/>
          </p:nvPr>
        </p:nvSpPr>
        <p:spPr>
          <a:xfrm>
            <a:off x="64579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8DF120C-7E7F-4299-A461-B789099244F6}" type="slidenum">
              <a:rPr kumimoji="0" lang="fr-FR" altLang="fr-FR"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a:t>
            </a:fld>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56149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43675" y="365125"/>
            <a:ext cx="1971675" cy="5811838"/>
          </a:xfrm>
          <a:prstGeom prst="rect">
            <a:avLst/>
          </a:prstGeom>
        </p:spPr>
        <p:txBody>
          <a:bodyPr vert="eaVert"/>
          <a:lstStyle/>
          <a:p>
            <a:r>
              <a:rPr lang="fr-FR"/>
              <a:t>Modifiez le style du titre</a:t>
            </a:r>
          </a:p>
        </p:txBody>
      </p:sp>
      <p:sp>
        <p:nvSpPr>
          <p:cNvPr id="3" name="Espace réservé du texte vertical 2"/>
          <p:cNvSpPr>
            <a:spLocks noGrp="1"/>
          </p:cNvSpPr>
          <p:nvPr>
            <p:ph type="body" orient="vert" idx="1"/>
          </p:nvPr>
        </p:nvSpPr>
        <p:spPr>
          <a:xfrm>
            <a:off x="628650" y="365125"/>
            <a:ext cx="5800725" cy="5811838"/>
          </a:xfrm>
          <a:prstGeom prst="rect">
            <a:avLst/>
          </a:prstGeo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6286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Espace réservé du pied de page 4"/>
          <p:cNvSpPr>
            <a:spLocks noGrp="1"/>
          </p:cNvSpPr>
          <p:nvPr>
            <p:ph type="ftr" sz="quarter" idx="11"/>
          </p:nvPr>
        </p:nvSpPr>
        <p:spPr>
          <a:xfrm>
            <a:off x="3028950" y="6356351"/>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Espace réservé du numéro de diapositive 5"/>
          <p:cNvSpPr>
            <a:spLocks noGrp="1"/>
          </p:cNvSpPr>
          <p:nvPr>
            <p:ph type="sldNum" sz="quarter" idx="12"/>
          </p:nvPr>
        </p:nvSpPr>
        <p:spPr>
          <a:xfrm>
            <a:off x="6457950" y="6356351"/>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5CC850-1220-47BD-930E-5171B3B07691}" type="slidenum">
              <a:rPr kumimoji="0" lang="fr-FR" altLang="fr-FR"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a:t>
            </a:fld>
            <a:endParaRPr kumimoji="0" lang="fr-FR" alt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6543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628650" y="1825625"/>
            <a:ext cx="38862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29150" y="1825625"/>
            <a:ext cx="38862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pPr>
              <a:defRPr/>
            </a:pPr>
            <a:endParaRPr lang="fr-FR" alt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pPr>
              <a:defRPr/>
            </a:pPr>
            <a:fld id="{F9933752-FAE2-4EA8-B10C-E6827F7E7BD8}" type="slidenum">
              <a:rPr lang="fr-FR" altLang="fr-FR" smtClean="0"/>
              <a:pPr>
                <a:defRPr/>
              </a:pPr>
              <a:t>‹N°›</a:t>
            </a:fld>
            <a:endParaRPr lang="fr-FR" altLang="fr-FR"/>
          </a:p>
        </p:txBody>
      </p:sp>
    </p:spTree>
    <p:extLst>
      <p:ext uri="{BB962C8B-B14F-4D97-AF65-F5344CB8AC3E}">
        <p14:creationId xmlns:p14="http://schemas.microsoft.com/office/powerpoint/2010/main" val="4080241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29841" y="365126"/>
            <a:ext cx="7886700" cy="1325563"/>
          </a:xfrm>
        </p:spPr>
        <p:txBody>
          <a:bodyPr/>
          <a:lstStyle/>
          <a:p>
            <a:r>
              <a:rPr lang="fr-FR"/>
              <a:t>Modifiez le style du titre</a:t>
            </a:r>
          </a:p>
        </p:txBody>
      </p:sp>
      <p:sp>
        <p:nvSpPr>
          <p:cNvPr id="3" name="Espace réservé du texte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Modifier les styles du texte du masque</a:t>
            </a:r>
          </a:p>
        </p:txBody>
      </p:sp>
      <p:sp>
        <p:nvSpPr>
          <p:cNvPr id="4" name="Espace réservé du contenu 3"/>
          <p:cNvSpPr>
            <a:spLocks noGrp="1"/>
          </p:cNvSpPr>
          <p:nvPr>
            <p:ph sz="half" idx="2"/>
          </p:nvPr>
        </p:nvSpPr>
        <p:spPr>
          <a:xfrm>
            <a:off x="629842" y="2505075"/>
            <a:ext cx="3868340"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Modifier les styles du texte du masque</a:t>
            </a:r>
          </a:p>
        </p:txBody>
      </p:sp>
      <p:sp>
        <p:nvSpPr>
          <p:cNvPr id="6" name="Espace réservé du contenu 5"/>
          <p:cNvSpPr>
            <a:spLocks noGrp="1"/>
          </p:cNvSpPr>
          <p:nvPr>
            <p:ph sz="quarter" idx="4"/>
          </p:nvPr>
        </p:nvSpPr>
        <p:spPr>
          <a:xfrm>
            <a:off x="4629150" y="2505075"/>
            <a:ext cx="3887391"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pPr>
              <a:defRPr/>
            </a:pPr>
            <a:endParaRPr lang="fr-FR" alt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pPr>
              <a:defRPr/>
            </a:pPr>
            <a:fld id="{B51D07F8-49FF-4283-9309-941FFC89E6C3}" type="slidenum">
              <a:rPr lang="fr-FR" altLang="fr-FR" smtClean="0"/>
              <a:pPr>
                <a:defRPr/>
              </a:pPr>
              <a:t>‹N°›</a:t>
            </a:fld>
            <a:endParaRPr lang="fr-FR" altLang="fr-FR"/>
          </a:p>
        </p:txBody>
      </p:sp>
    </p:spTree>
    <p:extLst>
      <p:ext uri="{BB962C8B-B14F-4D97-AF65-F5344CB8AC3E}">
        <p14:creationId xmlns:p14="http://schemas.microsoft.com/office/powerpoint/2010/main" val="2860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pPr>
              <a:defRPr/>
            </a:pPr>
            <a:endParaRPr lang="fr-FR" alt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pPr>
              <a:defRPr/>
            </a:pPr>
            <a:fld id="{A2068CB6-7053-41A5-BDD2-09FC7CFE9E23}" type="slidenum">
              <a:rPr lang="fr-FR" altLang="fr-FR" smtClean="0"/>
              <a:pPr>
                <a:defRPr/>
              </a:pPr>
              <a:t>‹N°›</a:t>
            </a:fld>
            <a:endParaRPr lang="fr-FR" altLang="fr-FR"/>
          </a:p>
        </p:txBody>
      </p:sp>
    </p:spTree>
    <p:extLst>
      <p:ext uri="{BB962C8B-B14F-4D97-AF65-F5344CB8AC3E}">
        <p14:creationId xmlns:p14="http://schemas.microsoft.com/office/powerpoint/2010/main" val="1916666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a:defRPr/>
            </a:pPr>
            <a:endParaRPr lang="fr-FR" alt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pPr>
              <a:defRPr/>
            </a:pPr>
            <a:fld id="{9B9963AD-68A0-4161-8A1A-A52483EEB60B}" type="slidenum">
              <a:rPr lang="fr-FR" altLang="fr-FR" smtClean="0"/>
              <a:pPr>
                <a:defRPr/>
              </a:pPr>
              <a:t>‹N°›</a:t>
            </a:fld>
            <a:endParaRPr lang="fr-FR" altLang="fr-FR"/>
          </a:p>
        </p:txBody>
      </p:sp>
    </p:spTree>
    <p:extLst>
      <p:ext uri="{BB962C8B-B14F-4D97-AF65-F5344CB8AC3E}">
        <p14:creationId xmlns:p14="http://schemas.microsoft.com/office/powerpoint/2010/main" val="2977512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29841" y="457200"/>
            <a:ext cx="2949178" cy="1600200"/>
          </a:xfrm>
        </p:spPr>
        <p:txBody>
          <a:bodyPr anchor="b"/>
          <a:lstStyle>
            <a:lvl1pPr>
              <a:defRPr sz="2400"/>
            </a:lvl1pPr>
          </a:lstStyle>
          <a:p>
            <a:r>
              <a:rPr lang="fr-FR"/>
              <a:t>Modifiez le style du titre</a:t>
            </a:r>
          </a:p>
        </p:txBody>
      </p:sp>
      <p:sp>
        <p:nvSpPr>
          <p:cNvPr id="3" name="Espace réservé du contenu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pPr>
              <a:defRPr/>
            </a:pPr>
            <a:endParaRPr lang="fr-FR" alt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pPr>
              <a:defRPr/>
            </a:pPr>
            <a:fld id="{F926E49C-C2C0-44C8-B22E-96251876B75D}" type="slidenum">
              <a:rPr lang="fr-FR" altLang="fr-FR" smtClean="0"/>
              <a:pPr>
                <a:defRPr/>
              </a:pPr>
              <a:t>‹N°›</a:t>
            </a:fld>
            <a:endParaRPr lang="fr-FR" altLang="fr-FR"/>
          </a:p>
        </p:txBody>
      </p:sp>
    </p:spTree>
    <p:extLst>
      <p:ext uri="{BB962C8B-B14F-4D97-AF65-F5344CB8AC3E}">
        <p14:creationId xmlns:p14="http://schemas.microsoft.com/office/powerpoint/2010/main" val="3413732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29841" y="457200"/>
            <a:ext cx="2949178" cy="1600200"/>
          </a:xfrm>
        </p:spPr>
        <p:txBody>
          <a:bodyPr anchor="b"/>
          <a:lstStyle>
            <a:lvl1pPr>
              <a:defRPr sz="2400"/>
            </a:lvl1pPr>
          </a:lstStyle>
          <a:p>
            <a:r>
              <a:rPr lang="fr-FR"/>
              <a:t>Modifiez le style du titre</a:t>
            </a:r>
          </a:p>
        </p:txBody>
      </p:sp>
      <p:sp>
        <p:nvSpPr>
          <p:cNvPr id="3" name="Espace réservé pour une image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p>
        </p:txBody>
      </p:sp>
      <p:sp>
        <p:nvSpPr>
          <p:cNvPr id="4" name="Espace réservé du texte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pPr>
              <a:defRPr/>
            </a:pPr>
            <a:endParaRPr lang="fr-FR" alt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pPr>
              <a:defRPr/>
            </a:pPr>
            <a:fld id="{4530587F-1A6A-4D14-B4AB-2295989F45D4}" type="slidenum">
              <a:rPr lang="fr-FR" altLang="fr-FR" smtClean="0"/>
              <a:pPr>
                <a:defRPr/>
              </a:pPr>
              <a:t>‹N°›</a:t>
            </a:fld>
            <a:endParaRPr lang="fr-FR" altLang="fr-FR"/>
          </a:p>
        </p:txBody>
      </p:sp>
    </p:spTree>
    <p:extLst>
      <p:ext uri="{BB962C8B-B14F-4D97-AF65-F5344CB8AC3E}">
        <p14:creationId xmlns:p14="http://schemas.microsoft.com/office/powerpoint/2010/main" val="3879732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3.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449263" fontAlgn="base">
              <a:spcBef>
                <a:spcPct val="0"/>
              </a:spcBef>
              <a:spcAft>
                <a:spcPct val="0"/>
              </a:spcAft>
              <a:defRPr/>
            </a:pPr>
            <a:endParaRPr lang="fr-FR" altLang="fr-FR" sz="2400">
              <a:latin typeface="Times New Roman" pitchFamily="18" charset="0"/>
              <a:ea typeface="Microsoft YaHei" pitchFamily="34" charset="-122"/>
            </a:endParaRPr>
          </a:p>
        </p:txBody>
      </p:sp>
      <p:sp>
        <p:nvSpPr>
          <p:cNvPr id="5" name="Espace réservé du pied de page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449263" fontAlgn="base">
              <a:spcBef>
                <a:spcPct val="0"/>
              </a:spcBef>
              <a:spcAft>
                <a:spcPct val="0"/>
              </a:spcAft>
              <a:defRPr/>
            </a:pPr>
            <a:fld id="{E373CCAD-BF8D-43BE-A800-AE6FE1669187}" type="slidenum">
              <a:rPr lang="fr-FR" altLang="fr-FR" sz="2400" smtClean="0">
                <a:latin typeface="Times New Roman" pitchFamily="18" charset="0"/>
                <a:ea typeface="Microsoft YaHei" pitchFamily="34" charset="-122"/>
              </a:rPr>
              <a:pPr defTabSz="449263" fontAlgn="base">
                <a:spcBef>
                  <a:spcPct val="0"/>
                </a:spcBef>
                <a:spcAft>
                  <a:spcPct val="0"/>
                </a:spcAft>
                <a:defRPr/>
              </a:pPr>
              <a:t>‹N°›</a:t>
            </a:fld>
            <a:endParaRPr lang="fr-FR" altLang="fr-FR" sz="2400">
              <a:latin typeface="Times New Roman" pitchFamily="18" charset="0"/>
              <a:ea typeface="Microsoft YaHei" pitchFamily="34" charset="-122"/>
            </a:endParaRPr>
          </a:p>
        </p:txBody>
      </p:sp>
    </p:spTree>
    <p:extLst>
      <p:ext uri="{BB962C8B-B14F-4D97-AF65-F5344CB8AC3E}">
        <p14:creationId xmlns:p14="http://schemas.microsoft.com/office/powerpoint/2010/main" val="133193786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p:cNvSpPr/>
          <p:nvPr userDrawn="1"/>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9" name="Image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0" name="Rectangle 9"/>
          <p:cNvSpPr/>
          <p:nvPr userDrawn="1"/>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sp>
        <p:nvSpPr>
          <p:cNvPr id="11" name="Text Box 3"/>
          <p:cNvSpPr txBox="1">
            <a:spLocks noChangeArrowheads="1"/>
          </p:cNvSpPr>
          <p:nvPr userDrawn="1"/>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12" name="Rectangle 11"/>
          <p:cNvSpPr/>
          <p:nvPr userDrawn="1"/>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Image 12"/>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4" name="WordArt 2"/>
          <p:cNvSpPr>
            <a:spLocks noChangeArrowheads="1" noChangeShapeType="1" noTextEdit="1"/>
          </p:cNvSpPr>
          <p:nvPr userDrawn="1"/>
        </p:nvSpPr>
        <p:spPr bwMode="auto">
          <a:xfrm>
            <a:off x="3365068" y="6485470"/>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pic>
        <p:nvPicPr>
          <p:cNvPr id="15" name="Image 14"/>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Tree>
    <p:extLst>
      <p:ext uri="{BB962C8B-B14F-4D97-AF65-F5344CB8AC3E}">
        <p14:creationId xmlns:p14="http://schemas.microsoft.com/office/powerpoint/2010/main" val="342427875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p:cNvSpPr/>
          <p:nvPr userDrawn="1"/>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9" name="Image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0" name="Rectangle 9"/>
          <p:cNvSpPr/>
          <p:nvPr userDrawn="1"/>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sp>
        <p:nvSpPr>
          <p:cNvPr id="11" name="Text Box 3"/>
          <p:cNvSpPr txBox="1">
            <a:spLocks noChangeArrowheads="1"/>
          </p:cNvSpPr>
          <p:nvPr userDrawn="1"/>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12" name="Rectangle 11"/>
          <p:cNvSpPr/>
          <p:nvPr userDrawn="1"/>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Image 12"/>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4" name="WordArt 2"/>
          <p:cNvSpPr>
            <a:spLocks noChangeArrowheads="1" noChangeShapeType="1" noTextEdit="1"/>
          </p:cNvSpPr>
          <p:nvPr userDrawn="1"/>
        </p:nvSpPr>
        <p:spPr bwMode="auto">
          <a:xfrm>
            <a:off x="3365068" y="6485470"/>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pic>
        <p:nvPicPr>
          <p:cNvPr id="15" name="Image 14"/>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Tree>
    <p:extLst>
      <p:ext uri="{BB962C8B-B14F-4D97-AF65-F5344CB8AC3E}">
        <p14:creationId xmlns:p14="http://schemas.microsoft.com/office/powerpoint/2010/main" val="422902432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3.png"/></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3.png"/></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8" Type="http://schemas.openxmlformats.org/officeDocument/2006/relationships/hyperlink" Target="https://octicons.github.com/" TargetMode="External"/><Relationship Id="rId3" Type="http://schemas.openxmlformats.org/officeDocument/2006/relationships/image" Target="../media/image2.png"/><Relationship Id="rId7" Type="http://schemas.openxmlformats.org/officeDocument/2006/relationships/hyperlink" Target="https://useiconic.com/open/"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fortawesome.github.io/Font-Awesome/" TargetMode="External"/><Relationship Id="rId5" Type="http://schemas.openxmlformats.org/officeDocument/2006/relationships/hyperlink" Target="https://glyphicons.com/" TargetMode="External"/><Relationship Id="rId4" Type="http://schemas.openxmlformats.org/officeDocument/2006/relationships/image" Target="../media/image3.png"/><Relationship Id="rId9" Type="http://schemas.openxmlformats.org/officeDocument/2006/relationships/hyperlink" Target="http://www.entypo.com/"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3.png"/></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3.png"/></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3.png"/></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3.png"/></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3.png"/></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laravel.sillo.org/bootstrap-4-boutons-icones-et-images/"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3.png"/></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hyperlink" Target="https://laravel.sillo.org/bootstrap-4-boutons-icones-et-images/" TargetMode="External"/><Relationship Id="rId4" Type="http://schemas.openxmlformats.org/officeDocument/2006/relationships/image" Target="../media/image3.png"/></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3.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3.png"/></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3.png"/></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3.png"/></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3.png"/></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3.png"/></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3.png"/></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3.png"/></Relationships>
</file>

<file path=ppt/slides/_rels/slide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3.png"/></Relationships>
</file>

<file path=ppt/slides/_rels/slide1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3.png"/></Relationships>
</file>

<file path=ppt/slides/_rels/slide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3.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3.png"/></Relationships>
</file>

<file path=ppt/slides/_rels/slide1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3.png"/></Relationships>
</file>

<file path=ppt/slides/_rels/slide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3.png"/></Relationships>
</file>

<file path=ppt/slides/_rels/slide140.xml.rels><?xml version="1.0" encoding="UTF-8" standalone="yes"?>
<Relationships xmlns="http://schemas.openxmlformats.org/package/2006/relationships"><Relationship Id="rId8" Type="http://schemas.openxmlformats.org/officeDocument/2006/relationships/hyperlink" Target="https://www.journaldunet.com/web-tech/developpeur/1153216-comment-ajouter-une-version-pour-mobile-a-un-site-web-existant/1153235-adaptation-d-une-page-aux-mobiles" TargetMode="External"/><Relationship Id="rId3" Type="http://schemas.openxmlformats.org/officeDocument/2006/relationships/image" Target="../media/image2.png"/><Relationship Id="rId7" Type="http://schemas.openxmlformats.org/officeDocument/2006/relationships/hyperlink" Target="https://www.alsacreations.com/article/lire/1490-Comprendre-le-Viewport-dans-le-Web-mobile.html"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journaldunet.com/web-tech/developpeur/1153216-comment-ajouter-une-version-pour-mobile-a-un-site-web-existant/" TargetMode="External"/><Relationship Id="rId5" Type="http://schemas.openxmlformats.org/officeDocument/2006/relationships/hyperlink" Target="https://beinweb.fr/manieres-dadapter-votre-site-aux-mobiles/" TargetMode="External"/><Relationship Id="rId4" Type="http://schemas.openxmlformats.org/officeDocument/2006/relationships/image" Target="../media/image3.png"/></Relationships>
</file>

<file path=ppt/slides/_rels/slide141.xml.rels><?xml version="1.0" encoding="UTF-8" standalone="yes"?>
<Relationships xmlns="http://schemas.openxmlformats.org/package/2006/relationships"><Relationship Id="rId8" Type="http://schemas.openxmlformats.org/officeDocument/2006/relationships/hyperlink" Target="https://www.youtube.com/watch?v=jn1OQ1tKDmQ" TargetMode="External"/><Relationship Id="rId3" Type="http://schemas.openxmlformats.org/officeDocument/2006/relationships/image" Target="../media/image2.png"/><Relationship Id="rId7" Type="http://schemas.openxmlformats.org/officeDocument/2006/relationships/hyperlink" Target="https://search.google.com/search-console/about"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developers.google.com/search/mobile-sites/mobile-first-indexing" TargetMode="External"/><Relationship Id="rId11" Type="http://schemas.openxmlformats.org/officeDocument/2006/relationships/hyperlink" Target="https://source.unsplash.com/" TargetMode="External"/><Relationship Id="rId5" Type="http://schemas.openxmlformats.org/officeDocument/2006/relationships/hyperlink" Target="https://www.blog-nouvelles-technologies.fr/158111/google-fait-indexation-mobile-first-nouvelle-valeur-par-defaut/" TargetMode="External"/><Relationship Id="rId10" Type="http://schemas.openxmlformats.org/officeDocument/2006/relationships/hyperlink" Target="https://unsplash.com/search/photos/photos" TargetMode="External"/><Relationship Id="rId4" Type="http://schemas.openxmlformats.org/officeDocument/2006/relationships/image" Target="../media/image3.png"/><Relationship Id="rId9" Type="http://schemas.openxmlformats.org/officeDocument/2006/relationships/hyperlink" Target="https://www.youtube.com/watch?v=8gnvrMACppg" TargetMode="External"/></Relationships>
</file>

<file path=ppt/slides/_rels/slide142.xml.rels><?xml version="1.0" encoding="UTF-8" standalone="yes"?>
<Relationships xmlns="http://schemas.openxmlformats.org/package/2006/relationships"><Relationship Id="rId8" Type="http://schemas.openxmlformats.org/officeDocument/2006/relationships/hyperlink" Target="https://www.youtube.com/watch?v=bTmsLRNP6io" TargetMode="External"/><Relationship Id="rId3" Type="http://schemas.openxmlformats.org/officeDocument/2006/relationships/image" Target="../media/image2.png"/><Relationship Id="rId7" Type="http://schemas.openxmlformats.org/officeDocument/2006/relationships/hyperlink" Target="https://openclassrooms.com/fr/courses/1885491-prenez-en-main-bootstrap/1885777-mise-en-route"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youtube.com/watch?v=gm2RCfjXS3s" TargetMode="External"/><Relationship Id="rId11" Type="http://schemas.openxmlformats.org/officeDocument/2006/relationships/hyperlink" Target="https://getbootstrap.com/docs/4.3/components/alerts/" TargetMode="External"/><Relationship Id="rId5" Type="http://schemas.openxmlformats.org/officeDocument/2006/relationships/hyperlink" Target="https://www.youtube.com/watch?v=1nZpIwo6hq0" TargetMode="External"/><Relationship Id="rId10" Type="http://schemas.openxmlformats.org/officeDocument/2006/relationships/hyperlink" Target="https://mdbootstrap.com/docs/jquery/navigation/hamburger-menu/" TargetMode="External"/><Relationship Id="rId4" Type="http://schemas.openxmlformats.org/officeDocument/2006/relationships/image" Target="../media/image3.png"/><Relationship Id="rId9" Type="http://schemas.openxmlformats.org/officeDocument/2006/relationships/hyperlink" Target="https://prof.bpesquet.fr/tutoriel/premiers-pas-framework-bootstrap/"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codeur.com/blog/templates-bootstrap-gratuits/" TargetMode="External"/><Relationship Id="rId5" Type="http://schemas.openxmlformats.org/officeDocument/2006/relationships/hyperlink" Target="https://laravel.sillo.org/bootstrap-4-boutons-icones-et-images/" TargetMode="Externa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slideshare.net/wearesocial/digital-in-2018-in-northern-europe-part-1-west-86864045" TargetMode="External"/><Relationship Id="rId1" Type="http://schemas.openxmlformats.org/officeDocument/2006/relationships/slideLayout" Target="../slideLayouts/slideLayout29.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creensiz.es/" TargetMode="External"/><Relationship Id="rId5" Type="http://schemas.openxmlformats.org/officeDocument/2006/relationships/hyperlink" Target="https://www.mydevice.io/" TargetMode="Externa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ebmasters.googleblog.com/2019/05/mobile-first-indexing-by-default-for.html" TargetMode="Externa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2" Type="http://schemas.openxmlformats.org/officeDocument/2006/relationships/hyperlink" Target="https://developers.google.com/search/mobile-sites/mobile-first-indexing?hl=fr" TargetMode="Externa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hyperlink" Target="https://search.google.com/test/mobile-friendly" TargetMode="External"/><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2.png"/><Relationship Id="rId7" Type="http://schemas.openxmlformats.org/officeDocument/2006/relationships/slide" Target="slide63.xml"/><Relationship Id="rId12" Type="http://schemas.openxmlformats.org/officeDocument/2006/relationships/slide" Target="slide12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35.xml"/><Relationship Id="rId11" Type="http://schemas.openxmlformats.org/officeDocument/2006/relationships/slide" Target="slide85.xml"/><Relationship Id="rId5" Type="http://schemas.openxmlformats.org/officeDocument/2006/relationships/slide" Target="slide50.xml"/><Relationship Id="rId10" Type="http://schemas.openxmlformats.org/officeDocument/2006/relationships/slide" Target="slide70.xml"/><Relationship Id="rId4" Type="http://schemas.openxmlformats.org/officeDocument/2006/relationships/image" Target="../media/image3.png"/><Relationship Id="rId9"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www.alsacreations.com/article/lire/930-css3-media-queries.html" TargetMode="External"/><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55.pn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hyperlink" Target="http://www.knacss.com/" TargetMode="Externa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foundation.zurb.com/" TargetMode="External"/><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fr.wikipedia.org/wiki/Content_delivery_network" TargetMode="External"/><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getbootstrap.com/docs/4.3/layout/grid/" TargetMode="External"/><Relationship Id="rId5" Type="http://schemas.openxmlformats.org/officeDocument/2006/relationships/image" Target="../media/image67.png"/><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3.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png"/><Relationship Id="rId7"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69.png"/><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4599" y="1273440"/>
            <a:ext cx="9108148" cy="584775"/>
          </a:xfrm>
          <a:prstGeom prst="rect">
            <a:avLst/>
          </a:prstGeom>
        </p:spPr>
        <p:txBody>
          <a:bodyPr wrap="square">
            <a:spAutoFit/>
          </a:bodyPr>
          <a:lstStyle/>
          <a:p>
            <a:r>
              <a:rPr lang="fr-FR"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pple-system"/>
              </a:rPr>
              <a:t>Réalisation de la version mobile d’un site web</a:t>
            </a:r>
            <a:endParaRPr lang="fr-FR"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8" name="Rectangle 17"/>
          <p:cNvSpPr/>
          <p:nvPr/>
        </p:nvSpPr>
        <p:spPr>
          <a:xfrm>
            <a:off x="978943" y="2064565"/>
            <a:ext cx="6984776" cy="1015663"/>
          </a:xfrm>
          <a:prstGeom prst="rect">
            <a:avLst/>
          </a:prstGeom>
        </p:spPr>
        <p:txBody>
          <a:bodyPr wrap="square">
            <a:spAutoFit/>
          </a:bodyPr>
          <a:lstStyle/>
          <a:p>
            <a:pPr algn="ctr"/>
            <a:r>
              <a:rPr lang="fr-FR" sz="2000" b="1" i="1" dirty="0">
                <a:solidFill>
                  <a:schemeClr val="tx2"/>
                </a:solidFill>
                <a:latin typeface="-apple-system"/>
              </a:rPr>
              <a:t>Objectif : Création d’un site exclusivement pour mobile</a:t>
            </a:r>
          </a:p>
          <a:p>
            <a:pPr algn="ctr"/>
            <a:r>
              <a:rPr lang="fr-FR" sz="2000" b="1" i="1" dirty="0">
                <a:solidFill>
                  <a:schemeClr val="tx2"/>
                </a:solidFill>
                <a:latin typeface="-apple-system"/>
              </a:rPr>
              <a:t>Adaptabilité au Mobile First</a:t>
            </a:r>
          </a:p>
          <a:p>
            <a:pPr algn="ctr"/>
            <a:r>
              <a:rPr lang="fr-FR" sz="2000" b="1" i="1" dirty="0">
                <a:solidFill>
                  <a:schemeClr val="tx2"/>
                </a:solidFill>
                <a:latin typeface="-apple-system"/>
              </a:rPr>
              <a:t>Site de type professionnel </a:t>
            </a:r>
          </a:p>
        </p:txBody>
      </p:sp>
      <p:sp>
        <p:nvSpPr>
          <p:cNvPr id="19" name="Rectangle 18"/>
          <p:cNvSpPr/>
          <p:nvPr/>
        </p:nvSpPr>
        <p:spPr>
          <a:xfrm>
            <a:off x="1098850" y="3108302"/>
            <a:ext cx="6984776" cy="707886"/>
          </a:xfrm>
          <a:prstGeom prst="rect">
            <a:avLst/>
          </a:prstGeom>
        </p:spPr>
        <p:txBody>
          <a:bodyPr wrap="square">
            <a:spAutoFit/>
          </a:bodyPr>
          <a:lstStyle/>
          <a:p>
            <a:pPr algn="ctr"/>
            <a:r>
              <a:rPr lang="fr-FR" sz="2000" b="1" dirty="0">
                <a:solidFill>
                  <a:schemeClr val="tx2"/>
                </a:solidFill>
                <a:latin typeface="-apple-system"/>
              </a:rPr>
              <a:t>1 TD</a:t>
            </a:r>
          </a:p>
          <a:p>
            <a:pPr algn="ctr"/>
            <a:r>
              <a:rPr lang="fr-FR" sz="2000" b="1" dirty="0">
                <a:solidFill>
                  <a:schemeClr val="tx2"/>
                </a:solidFill>
                <a:latin typeface="-apple-system"/>
              </a:rPr>
              <a:t>12 TP (s37-42 et s45- s50) </a:t>
            </a:r>
          </a:p>
        </p:txBody>
      </p:sp>
      <p:sp>
        <p:nvSpPr>
          <p:cNvPr id="20" name="Rectangle 19"/>
          <p:cNvSpPr/>
          <p:nvPr/>
        </p:nvSpPr>
        <p:spPr>
          <a:xfrm>
            <a:off x="19240" y="3834000"/>
            <a:ext cx="9124760" cy="2585323"/>
          </a:xfrm>
          <a:prstGeom prst="rect">
            <a:avLst/>
          </a:prstGeom>
        </p:spPr>
        <p:txBody>
          <a:bodyPr wrap="square">
            <a:spAutoFit/>
          </a:bodyPr>
          <a:lstStyle/>
          <a:p>
            <a:pPr algn="ctr"/>
            <a:r>
              <a:rPr lang="fr-FR" dirty="0">
                <a:solidFill>
                  <a:schemeClr val="tx2"/>
                </a:solidFill>
                <a:latin typeface="-apple-system"/>
              </a:rPr>
              <a:t>Chaque étudiant doit réaliser son site</a:t>
            </a:r>
          </a:p>
          <a:p>
            <a:pPr algn="ctr"/>
            <a:r>
              <a:rPr lang="fr-FR" dirty="0">
                <a:solidFill>
                  <a:srgbClr val="002060"/>
                </a:solidFill>
                <a:latin typeface="-apple-system"/>
              </a:rPr>
              <a:t>Thème libre</a:t>
            </a:r>
          </a:p>
          <a:p>
            <a:pPr algn="ctr"/>
            <a:r>
              <a:rPr lang="fr-FR" dirty="0">
                <a:solidFill>
                  <a:srgbClr val="FF0000"/>
                </a:solidFill>
                <a:latin typeface="-apple-system"/>
              </a:rPr>
              <a:t>« Interdiction d’adapter un site existant »</a:t>
            </a:r>
          </a:p>
          <a:p>
            <a:pPr algn="ctr"/>
            <a:endParaRPr lang="fr-FR" dirty="0">
              <a:solidFill>
                <a:schemeClr val="tx2"/>
              </a:solidFill>
              <a:latin typeface="-apple-system"/>
            </a:endParaRPr>
          </a:p>
          <a:p>
            <a:pPr algn="ctr"/>
            <a:r>
              <a:rPr lang="fr-FR" dirty="0">
                <a:solidFill>
                  <a:schemeClr val="tx2"/>
                </a:solidFill>
                <a:latin typeface="-apple-system"/>
              </a:rPr>
              <a:t>Présentation des sites lors du dernier TP</a:t>
            </a:r>
          </a:p>
          <a:p>
            <a:endParaRPr lang="fr-FR" dirty="0">
              <a:solidFill>
                <a:schemeClr val="tx2"/>
              </a:solidFill>
              <a:latin typeface="-apple-system"/>
            </a:endParaRPr>
          </a:p>
          <a:p>
            <a:pPr algn="ctr"/>
            <a:r>
              <a:rPr lang="fr-FR" dirty="0">
                <a:solidFill>
                  <a:schemeClr val="tx2"/>
                </a:solidFill>
                <a:latin typeface="-apple-system"/>
              </a:rPr>
              <a:t>- Evaluation lors de la présentation (s50) et dépôt des fichiers dans </a:t>
            </a:r>
            <a:r>
              <a:rPr lang="fr-FR" dirty="0" err="1">
                <a:solidFill>
                  <a:schemeClr val="tx2"/>
                </a:solidFill>
                <a:latin typeface="-apple-system"/>
              </a:rPr>
              <a:t>moodle</a:t>
            </a:r>
            <a:r>
              <a:rPr lang="fr-FR" dirty="0">
                <a:solidFill>
                  <a:schemeClr val="tx2"/>
                </a:solidFill>
                <a:latin typeface="-apple-system"/>
              </a:rPr>
              <a:t> (avant s49) Attention pour le groupe COM – SEMAINE PRECEDENTE: </a:t>
            </a:r>
          </a:p>
          <a:p>
            <a:pPr algn="ctr"/>
            <a:r>
              <a:rPr lang="fr-FR" dirty="0">
                <a:solidFill>
                  <a:schemeClr val="tx2"/>
                </a:solidFill>
                <a:latin typeface="-apple-system"/>
              </a:rPr>
              <a:t>Grille d’évaluation fournie</a:t>
            </a:r>
          </a:p>
        </p:txBody>
      </p:sp>
    </p:spTree>
    <p:extLst>
      <p:ext uri="{BB962C8B-B14F-4D97-AF65-F5344CB8AC3E}">
        <p14:creationId xmlns:p14="http://schemas.microsoft.com/office/powerpoint/2010/main" val="3640253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17" name="Rectangle 16"/>
          <p:cNvSpPr/>
          <p:nvPr/>
        </p:nvSpPr>
        <p:spPr>
          <a:xfrm>
            <a:off x="2849766" y="1242819"/>
            <a:ext cx="3444468" cy="523220"/>
          </a:xfrm>
          <a:prstGeom prst="rect">
            <a:avLst/>
          </a:prstGeom>
        </p:spPr>
        <p:txBody>
          <a:bodyPr wrap="square">
            <a:spAutoFit/>
          </a:bodyPr>
          <a:lstStyle/>
          <a:p>
            <a:r>
              <a:rPr lang="fr-FR" sz="2800" b="1" dirty="0">
                <a:solidFill>
                  <a:schemeClr val="tx2"/>
                </a:solidFill>
                <a:latin typeface="PT Sans"/>
              </a:rPr>
              <a:t>Quelques chiffres</a:t>
            </a:r>
            <a:endParaRPr lang="fr-FR" sz="2800" b="1" i="0" dirty="0">
              <a:solidFill>
                <a:schemeClr val="tx2"/>
              </a:solidFill>
              <a:effectLst/>
              <a:latin typeface="PT Sans"/>
            </a:endParaRPr>
          </a:p>
        </p:txBody>
      </p:sp>
      <p:pic>
        <p:nvPicPr>
          <p:cNvPr id="4098" name="Picture 2" descr="Graphique qui représente le temps de connexion à internet dans le monde">
            <a:extLst>
              <a:ext uri="{FF2B5EF4-FFF2-40B4-BE49-F238E27FC236}">
                <a16:creationId xmlns:a16="http://schemas.microsoft.com/office/drawing/2014/main" id="{9266B347-A2BF-40B0-ACF8-8FEE81BD60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1865835"/>
            <a:ext cx="7452320" cy="4191930"/>
          </a:xfrm>
          <a:prstGeom prst="rect">
            <a:avLst/>
          </a:prstGeom>
          <a:noFill/>
          <a:extLst>
            <a:ext uri="{909E8E84-426E-40DD-AFC4-6F175D3DCCD1}">
              <a14:hiddenFill xmlns:a14="http://schemas.microsoft.com/office/drawing/2010/main">
                <a:solidFill>
                  <a:srgbClr val="FFFFFF"/>
                </a:solidFill>
              </a14:hiddenFill>
            </a:ext>
          </a:extLst>
        </p:spPr>
      </p:pic>
      <p:sp>
        <p:nvSpPr>
          <p:cNvPr id="2" name="Ellipse 1">
            <a:extLst>
              <a:ext uri="{FF2B5EF4-FFF2-40B4-BE49-F238E27FC236}">
                <a16:creationId xmlns:a16="http://schemas.microsoft.com/office/drawing/2014/main" id="{7E6CD6F1-A054-4E06-8BB9-F14E745F1C04}"/>
              </a:ext>
            </a:extLst>
          </p:cNvPr>
          <p:cNvSpPr/>
          <p:nvPr/>
        </p:nvSpPr>
        <p:spPr>
          <a:xfrm>
            <a:off x="467544" y="2636912"/>
            <a:ext cx="2304256" cy="30963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763397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11" name="Espace réservé du contenu 2">
            <a:extLst>
              <a:ext uri="{FF2B5EF4-FFF2-40B4-BE49-F238E27FC236}">
                <a16:creationId xmlns:a16="http://schemas.microsoft.com/office/drawing/2014/main" id="{BE4BE584-680F-4F40-B3A2-4992C8E4D53C}"/>
              </a:ext>
            </a:extLst>
          </p:cNvPr>
          <p:cNvSpPr txBox="1">
            <a:spLocks/>
          </p:cNvSpPr>
          <p:nvPr/>
        </p:nvSpPr>
        <p:spPr>
          <a:xfrm>
            <a:off x="179388" y="1341438"/>
            <a:ext cx="8785225" cy="478472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lang="fr-FR" altLang="fr-FR" dirty="0">
                <a:solidFill>
                  <a:srgbClr val="002060"/>
                </a:solidFill>
              </a:rPr>
              <a:t>Pour que la grille fonctionne correctement :</a:t>
            </a:r>
          </a:p>
          <a:p>
            <a:pPr>
              <a:defRPr/>
            </a:pPr>
            <a:r>
              <a:rPr lang="fr-FR" altLang="fr-FR" dirty="0">
                <a:solidFill>
                  <a:srgbClr val="002060"/>
                </a:solidFill>
              </a:rPr>
              <a:t> il faut qu'elle soit dans une div ayant la classe</a:t>
            </a:r>
            <a:r>
              <a:rPr lang="fr-FR" altLang="fr-FR" dirty="0">
                <a:solidFill>
                  <a:schemeClr val="tx1">
                    <a:lumMod val="50000"/>
                    <a:lumOff val="50000"/>
                  </a:schemeClr>
                </a:solidFill>
              </a:rPr>
              <a:t> </a:t>
            </a:r>
            <a:r>
              <a:rPr lang="fr-FR" altLang="fr-FR" dirty="0">
                <a:solidFill>
                  <a:srgbClr val="FF0000"/>
                </a:solidFill>
              </a:rPr>
              <a:t>container</a:t>
            </a:r>
            <a:r>
              <a:rPr lang="fr-FR" altLang="fr-FR" dirty="0"/>
              <a:t> </a:t>
            </a:r>
            <a:r>
              <a:rPr lang="fr-FR" altLang="fr-FR" dirty="0">
                <a:solidFill>
                  <a:srgbClr val="002060"/>
                </a:solidFill>
              </a:rPr>
              <a:t>ou</a:t>
            </a:r>
            <a:r>
              <a:rPr lang="fr-FR" altLang="fr-FR" dirty="0"/>
              <a:t> </a:t>
            </a:r>
            <a:r>
              <a:rPr lang="fr-FR" altLang="fr-FR" dirty="0">
                <a:solidFill>
                  <a:srgbClr val="FF0000"/>
                </a:solidFill>
              </a:rPr>
              <a:t>container-</a:t>
            </a:r>
            <a:r>
              <a:rPr lang="fr-FR" altLang="fr-FR" dirty="0" err="1">
                <a:solidFill>
                  <a:srgbClr val="FF0000"/>
                </a:solidFill>
              </a:rPr>
              <a:t>fluid</a:t>
            </a:r>
            <a:endParaRPr lang="fr-FR" altLang="fr-FR" dirty="0">
              <a:solidFill>
                <a:srgbClr val="FF0000"/>
              </a:solidFill>
            </a:endParaRPr>
          </a:p>
          <a:p>
            <a:pPr>
              <a:defRPr/>
            </a:pPr>
            <a:r>
              <a:rPr lang="fr-FR" altLang="fr-FR" dirty="0">
                <a:solidFill>
                  <a:srgbClr val="002060"/>
                </a:solidFill>
              </a:rPr>
              <a:t>La classe </a:t>
            </a:r>
            <a:r>
              <a:rPr lang="fr-FR" altLang="fr-FR" dirty="0">
                <a:solidFill>
                  <a:srgbClr val="FF0000"/>
                </a:solidFill>
              </a:rPr>
              <a:t>container-</a:t>
            </a:r>
            <a:r>
              <a:rPr lang="fr-FR" altLang="fr-FR" dirty="0" err="1">
                <a:solidFill>
                  <a:srgbClr val="FF0000"/>
                </a:solidFill>
              </a:rPr>
              <a:t>fluid</a:t>
            </a:r>
            <a:r>
              <a:rPr lang="fr-FR" altLang="fr-FR" dirty="0"/>
              <a:t> </a:t>
            </a:r>
            <a:r>
              <a:rPr lang="fr-FR" altLang="fr-FR" dirty="0">
                <a:solidFill>
                  <a:srgbClr val="002060"/>
                </a:solidFill>
              </a:rPr>
              <a:t>occupe toute </a:t>
            </a:r>
            <a:r>
              <a:rPr lang="fr-FR" altLang="fr-FR" b="1" i="1" dirty="0">
                <a:solidFill>
                  <a:srgbClr val="002060"/>
                </a:solidFill>
              </a:rPr>
              <a:t>la largeur de la fenêtre </a:t>
            </a:r>
          </a:p>
          <a:p>
            <a:pPr>
              <a:defRPr/>
            </a:pPr>
            <a:r>
              <a:rPr lang="fr-FR" altLang="fr-FR" dirty="0">
                <a:solidFill>
                  <a:srgbClr val="002060"/>
                </a:solidFill>
              </a:rPr>
              <a:t>La classe </a:t>
            </a:r>
            <a:r>
              <a:rPr lang="fr-FR" altLang="fr-FR" dirty="0">
                <a:solidFill>
                  <a:srgbClr val="FF0000"/>
                </a:solidFill>
              </a:rPr>
              <a:t>container</a:t>
            </a:r>
            <a:r>
              <a:rPr lang="fr-FR" altLang="fr-FR" dirty="0"/>
              <a:t> </a:t>
            </a:r>
            <a:r>
              <a:rPr lang="fr-FR" altLang="fr-FR" dirty="0">
                <a:solidFill>
                  <a:srgbClr val="002060"/>
                </a:solidFill>
              </a:rPr>
              <a:t>prévoit des marges gauche et droite en fonction de la largeur de la fenêtre :</a:t>
            </a:r>
          </a:p>
          <a:p>
            <a:pPr>
              <a:defRPr/>
            </a:pPr>
            <a:endParaRPr lang="fr-FR" altLang="fr-FR" dirty="0">
              <a:solidFill>
                <a:srgbClr val="002060"/>
              </a:solidFill>
            </a:endParaRPr>
          </a:p>
          <a:p>
            <a:pPr lvl="1">
              <a:defRPr/>
            </a:pPr>
            <a:r>
              <a:rPr lang="fr-FR" altLang="fr-FR" dirty="0">
                <a:solidFill>
                  <a:srgbClr val="002060"/>
                </a:solidFill>
              </a:rPr>
              <a:t>marge = 0 si largeur &lt; 768</a:t>
            </a:r>
          </a:p>
          <a:p>
            <a:pPr lvl="1">
              <a:defRPr/>
            </a:pPr>
            <a:r>
              <a:rPr lang="fr-FR" altLang="fr-FR" dirty="0">
                <a:solidFill>
                  <a:srgbClr val="002060"/>
                </a:solidFill>
              </a:rPr>
              <a:t>marge &gt; 0 et variable si largeur &gt; 768</a:t>
            </a:r>
          </a:p>
        </p:txBody>
      </p:sp>
    </p:spTree>
    <p:extLst>
      <p:ext uri="{BB962C8B-B14F-4D97-AF65-F5344CB8AC3E}">
        <p14:creationId xmlns:p14="http://schemas.microsoft.com/office/powerpoint/2010/main" val="448066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11" name="Espace réservé du contenu 2">
            <a:extLst>
              <a:ext uri="{FF2B5EF4-FFF2-40B4-BE49-F238E27FC236}">
                <a16:creationId xmlns:a16="http://schemas.microsoft.com/office/drawing/2014/main" id="{E2C6393A-6E9A-E241-9548-29B03BD60C36}"/>
              </a:ext>
            </a:extLst>
          </p:cNvPr>
          <p:cNvSpPr txBox="1">
            <a:spLocks/>
          </p:cNvSpPr>
          <p:nvPr/>
        </p:nvSpPr>
        <p:spPr>
          <a:xfrm>
            <a:off x="179512" y="1087227"/>
            <a:ext cx="8785225" cy="478472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lang="fr-FR" altLang="fr-FR" sz="2800" dirty="0">
                <a:solidFill>
                  <a:schemeClr val="tx1">
                    <a:lumMod val="50000"/>
                    <a:lumOff val="50000"/>
                  </a:schemeClr>
                </a:solidFill>
              </a:rPr>
              <a:t>Rendre une image responsive</a:t>
            </a:r>
          </a:p>
          <a:p>
            <a:pPr marL="0" indent="0">
              <a:buFontTx/>
              <a:buNone/>
              <a:defRPr/>
            </a:pPr>
            <a:endParaRPr lang="fr-FR" altLang="fr-FR" sz="2000" dirty="0">
              <a:solidFill>
                <a:schemeClr val="bg2">
                  <a:lumMod val="60000"/>
                  <a:lumOff val="40000"/>
                </a:schemeClr>
              </a:solidFill>
            </a:endParaRPr>
          </a:p>
          <a:p>
            <a:pPr marL="0" indent="0">
              <a:buFontTx/>
              <a:buNone/>
              <a:defRPr/>
            </a:pPr>
            <a:r>
              <a:rPr lang="fr-FR" altLang="fr-FR" sz="2000" dirty="0">
                <a:solidFill>
                  <a:srgbClr val="002060"/>
                </a:solidFill>
              </a:rPr>
              <a:t>&lt;div class="</a:t>
            </a:r>
            <a:r>
              <a:rPr lang="fr-FR" altLang="fr-FR" sz="2000" dirty="0">
                <a:solidFill>
                  <a:srgbClr val="FF0000"/>
                </a:solidFill>
              </a:rPr>
              <a:t>container</a:t>
            </a:r>
            <a:r>
              <a:rPr lang="fr-FR" altLang="fr-FR" sz="2000" dirty="0">
                <a:solidFill>
                  <a:srgbClr val="002060"/>
                </a:solidFill>
              </a:rPr>
              <a:t>"&gt;</a:t>
            </a:r>
            <a:br>
              <a:rPr lang="fr-FR" altLang="fr-FR" sz="2000" dirty="0">
                <a:solidFill>
                  <a:srgbClr val="002060"/>
                </a:solidFill>
              </a:rPr>
            </a:br>
            <a:r>
              <a:rPr lang="fr-FR" altLang="fr-FR" sz="2000" dirty="0">
                <a:solidFill>
                  <a:srgbClr val="002060"/>
                </a:solidFill>
              </a:rPr>
              <a:t>  &lt;div class="</a:t>
            </a:r>
            <a:r>
              <a:rPr lang="fr-FR" altLang="fr-FR" sz="2000" dirty="0" err="1">
                <a:solidFill>
                  <a:srgbClr val="FF0000"/>
                </a:solidFill>
              </a:rPr>
              <a:t>row</a:t>
            </a:r>
            <a:r>
              <a:rPr lang="fr-FR" altLang="fr-FR" sz="2000" dirty="0">
                <a:solidFill>
                  <a:srgbClr val="002060"/>
                </a:solidFill>
              </a:rPr>
              <a:t>"&gt;</a:t>
            </a:r>
            <a:br>
              <a:rPr lang="fr-FR" altLang="fr-FR" sz="2000" dirty="0">
                <a:solidFill>
                  <a:srgbClr val="002060"/>
                </a:solidFill>
              </a:rPr>
            </a:br>
            <a:r>
              <a:rPr lang="fr-FR" altLang="fr-FR" sz="2000" dirty="0">
                <a:solidFill>
                  <a:srgbClr val="002060"/>
                </a:solidFill>
              </a:rPr>
              <a:t>    &lt;div class="</a:t>
            </a:r>
            <a:r>
              <a:rPr lang="fr-FR" altLang="fr-FR" sz="2000" dirty="0">
                <a:solidFill>
                  <a:srgbClr val="FF0000"/>
                </a:solidFill>
              </a:rPr>
              <a:t>col-md-3</a:t>
            </a:r>
            <a:r>
              <a:rPr lang="fr-FR" altLang="fr-FR" sz="2000" dirty="0">
                <a:solidFill>
                  <a:srgbClr val="002060"/>
                </a:solidFill>
              </a:rPr>
              <a:t>"&gt;</a:t>
            </a:r>
            <a:br>
              <a:rPr lang="fr-FR" altLang="fr-FR" sz="2000" dirty="0">
                <a:solidFill>
                  <a:srgbClr val="002060"/>
                </a:solidFill>
              </a:rPr>
            </a:br>
            <a:r>
              <a:rPr lang="fr-FR" altLang="fr-FR" sz="2000" dirty="0">
                <a:solidFill>
                  <a:srgbClr val="002060"/>
                </a:solidFill>
              </a:rPr>
              <a:t>      &lt;</a:t>
            </a:r>
            <a:r>
              <a:rPr lang="fr-FR" altLang="fr-FR" sz="2000" dirty="0" err="1">
                <a:solidFill>
                  <a:srgbClr val="002060"/>
                </a:solidFill>
              </a:rPr>
              <a:t>img</a:t>
            </a:r>
            <a:r>
              <a:rPr lang="fr-FR" altLang="fr-FR" sz="2000" dirty="0">
                <a:solidFill>
                  <a:srgbClr val="002060"/>
                </a:solidFill>
              </a:rPr>
              <a:t> </a:t>
            </a:r>
            <a:br>
              <a:rPr lang="fr-FR" altLang="fr-FR" sz="2000" dirty="0">
                <a:solidFill>
                  <a:srgbClr val="002060"/>
                </a:solidFill>
              </a:rPr>
            </a:br>
            <a:r>
              <a:rPr lang="fr-FR" altLang="fr-FR" sz="2000" dirty="0">
                <a:solidFill>
                  <a:srgbClr val="002060"/>
                </a:solidFill>
              </a:rPr>
              <a:t>	</a:t>
            </a:r>
            <a:r>
              <a:rPr lang="fr-FR" altLang="fr-FR" sz="2000" dirty="0" err="1">
                <a:solidFill>
                  <a:srgbClr val="002060"/>
                </a:solidFill>
              </a:rPr>
              <a:t>src</a:t>
            </a:r>
            <a:r>
              <a:rPr lang="fr-FR" altLang="fr-FR" sz="2000" dirty="0">
                <a:solidFill>
                  <a:srgbClr val="002060"/>
                </a:solidFill>
              </a:rPr>
              <a:t>="https://via.placeholder.com/300x150"</a:t>
            </a:r>
            <a:br>
              <a:rPr lang="fr-FR" altLang="fr-FR" sz="2000" dirty="0">
                <a:solidFill>
                  <a:srgbClr val="002060"/>
                </a:solidFill>
              </a:rPr>
            </a:br>
            <a:r>
              <a:rPr lang="fr-FR" altLang="fr-FR" sz="2000" dirty="0">
                <a:solidFill>
                  <a:srgbClr val="002060"/>
                </a:solidFill>
              </a:rPr>
              <a:t>	class="</a:t>
            </a:r>
            <a:r>
              <a:rPr lang="fr-FR" altLang="fr-FR" sz="2000" dirty="0" err="1">
                <a:solidFill>
                  <a:srgbClr val="00B0F0"/>
                </a:solidFill>
              </a:rPr>
              <a:t>img-fluid</a:t>
            </a:r>
            <a:r>
              <a:rPr lang="fr-FR" altLang="fr-FR" sz="2000" dirty="0">
                <a:solidFill>
                  <a:srgbClr val="00B0F0"/>
                </a:solidFill>
              </a:rPr>
              <a:t> </a:t>
            </a:r>
            <a:r>
              <a:rPr lang="fr-FR" altLang="fr-FR" sz="2000" dirty="0" err="1">
                <a:solidFill>
                  <a:srgbClr val="00B0F0"/>
                </a:solidFill>
              </a:rPr>
              <a:t>img-thumbnail</a:t>
            </a:r>
            <a:r>
              <a:rPr lang="fr-FR" altLang="fr-FR" sz="2000" dirty="0">
                <a:solidFill>
                  <a:srgbClr val="002060"/>
                </a:solidFill>
              </a:rPr>
              <a:t>"&gt;&lt;/div&gt;</a:t>
            </a:r>
            <a:br>
              <a:rPr lang="fr-FR" altLang="fr-FR" sz="2000" dirty="0">
                <a:solidFill>
                  <a:srgbClr val="002060"/>
                </a:solidFill>
              </a:rPr>
            </a:br>
            <a:r>
              <a:rPr lang="fr-FR" altLang="fr-FR" sz="2000" dirty="0">
                <a:solidFill>
                  <a:srgbClr val="002060"/>
                </a:solidFill>
              </a:rPr>
              <a:t>    &lt;div class="</a:t>
            </a:r>
            <a:r>
              <a:rPr lang="fr-FR" altLang="fr-FR" sz="2000" dirty="0">
                <a:solidFill>
                  <a:srgbClr val="FF0000"/>
                </a:solidFill>
              </a:rPr>
              <a:t>col-md-9</a:t>
            </a:r>
            <a:r>
              <a:rPr lang="fr-FR" altLang="fr-FR" sz="2000" dirty="0">
                <a:solidFill>
                  <a:srgbClr val="002060"/>
                </a:solidFill>
              </a:rPr>
              <a:t>"&gt;</a:t>
            </a:r>
            <a:r>
              <a:rPr lang="fr-FR" altLang="fr-FR" sz="2000" dirty="0" err="1">
                <a:solidFill>
                  <a:srgbClr val="002060"/>
                </a:solidFill>
              </a:rPr>
              <a:t>Lorem</a:t>
            </a:r>
            <a:r>
              <a:rPr lang="fr-FR" altLang="fr-FR" sz="2000" dirty="0">
                <a:solidFill>
                  <a:srgbClr val="002060"/>
                </a:solidFill>
              </a:rPr>
              <a:t> </a:t>
            </a:r>
            <a:r>
              <a:rPr lang="fr-FR" altLang="fr-FR" sz="2000" dirty="0" err="1">
                <a:solidFill>
                  <a:srgbClr val="002060"/>
                </a:solidFill>
              </a:rPr>
              <a:t>ipsum</a:t>
            </a:r>
            <a:r>
              <a:rPr lang="fr-FR" altLang="fr-FR" sz="2000" dirty="0">
                <a:solidFill>
                  <a:srgbClr val="002060"/>
                </a:solidFill>
              </a:rPr>
              <a:t> …&lt;div&gt;</a:t>
            </a:r>
          </a:p>
          <a:p>
            <a:pPr marL="0" indent="0">
              <a:buFontTx/>
              <a:buNone/>
              <a:defRPr/>
            </a:pPr>
            <a:r>
              <a:rPr lang="fr-FR" altLang="fr-FR" sz="2000" dirty="0">
                <a:solidFill>
                  <a:srgbClr val="002060"/>
                </a:solidFill>
              </a:rPr>
              <a:t>&lt;/div&gt;</a:t>
            </a:r>
            <a:br>
              <a:rPr lang="fr-FR" altLang="fr-FR" sz="2000" dirty="0">
                <a:solidFill>
                  <a:srgbClr val="002060"/>
                </a:solidFill>
              </a:rPr>
            </a:br>
            <a:r>
              <a:rPr lang="fr-FR" altLang="fr-FR" sz="2000" dirty="0">
                <a:solidFill>
                  <a:srgbClr val="002060"/>
                </a:solidFill>
              </a:rPr>
              <a:t>&lt;/div&gt;</a:t>
            </a:r>
          </a:p>
        </p:txBody>
      </p:sp>
      <p:pic>
        <p:nvPicPr>
          <p:cNvPr id="17" name="Imag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9699" y="1680952"/>
            <a:ext cx="45720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19699" y="4671802"/>
            <a:ext cx="4572000"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E3A34F54-7EFC-FE49-9A1F-89F2AC578C22}"/>
              </a:ext>
            </a:extLst>
          </p:cNvPr>
          <p:cNvSpPr/>
          <p:nvPr/>
        </p:nvSpPr>
        <p:spPr>
          <a:xfrm>
            <a:off x="5967537" y="3039852"/>
            <a:ext cx="2592387" cy="6477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dirty="0" err="1">
                <a:latin typeface="Arial" panose="020B0604020202020204" pitchFamily="34" charset="0"/>
                <a:cs typeface="Arial" panose="020B0604020202020204" pitchFamily="34" charset="0"/>
              </a:rPr>
              <a:t>img-fluid</a:t>
            </a:r>
            <a:endParaRPr lang="fr-FR" dirty="0">
              <a:latin typeface="Arial" panose="020B0604020202020204" pitchFamily="34" charset="0"/>
              <a:cs typeface="Arial" panose="020B0604020202020204" pitchFamily="34" charset="0"/>
            </a:endParaRPr>
          </a:p>
          <a:p>
            <a:pPr algn="ctr">
              <a:defRPr/>
            </a:pPr>
            <a:r>
              <a:rPr lang="fr-FR" dirty="0">
                <a:latin typeface="Arial" panose="020B0604020202020204" pitchFamily="34" charset="0"/>
                <a:cs typeface="Arial" panose="020B0604020202020204" pitchFamily="34" charset="0"/>
                <a:sym typeface="Wingdings" pitchFamily="2" charset="2"/>
              </a:rPr>
              <a:t> Image responsive</a:t>
            </a:r>
            <a:endParaRPr lang="fr-FR"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96E9EC21-5597-0F43-A96A-36279FC2C448}"/>
              </a:ext>
            </a:extLst>
          </p:cNvPr>
          <p:cNvSpPr/>
          <p:nvPr/>
        </p:nvSpPr>
        <p:spPr>
          <a:xfrm>
            <a:off x="5967537" y="3812964"/>
            <a:ext cx="2592387" cy="6477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dirty="0" err="1">
                <a:latin typeface="Arial" panose="020B0604020202020204" pitchFamily="34" charset="0"/>
                <a:cs typeface="Arial" panose="020B0604020202020204" pitchFamily="34" charset="0"/>
              </a:rPr>
              <a:t>img-thumbnail</a:t>
            </a:r>
            <a:endParaRPr lang="fr-FR" dirty="0">
              <a:latin typeface="Arial" panose="020B0604020202020204" pitchFamily="34" charset="0"/>
              <a:cs typeface="Arial" panose="020B0604020202020204" pitchFamily="34" charset="0"/>
            </a:endParaRPr>
          </a:p>
          <a:p>
            <a:pPr algn="ctr">
              <a:defRPr/>
            </a:pPr>
            <a:r>
              <a:rPr lang="fr-FR" dirty="0">
                <a:latin typeface="Arial" panose="020B0604020202020204" pitchFamily="34" charset="0"/>
                <a:cs typeface="Arial" panose="020B0604020202020204" pitchFamily="34" charset="0"/>
                <a:sym typeface="Wingdings" pitchFamily="2" charset="2"/>
              </a:rPr>
              <a:t> Bordure blanche</a:t>
            </a: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86254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11" name="Espace réservé du contenu 2">
            <a:extLst>
              <a:ext uri="{FF2B5EF4-FFF2-40B4-BE49-F238E27FC236}">
                <a16:creationId xmlns:a16="http://schemas.microsoft.com/office/drawing/2014/main" id="{E2C6393A-6E9A-E241-9548-29B03BD60C36}"/>
              </a:ext>
            </a:extLst>
          </p:cNvPr>
          <p:cNvSpPr txBox="1">
            <a:spLocks/>
          </p:cNvSpPr>
          <p:nvPr/>
        </p:nvSpPr>
        <p:spPr>
          <a:xfrm>
            <a:off x="179388" y="1341438"/>
            <a:ext cx="8785225" cy="478472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lang="fr-FR" altLang="fr-FR" sz="2800" dirty="0">
                <a:solidFill>
                  <a:schemeClr val="tx1">
                    <a:lumMod val="50000"/>
                    <a:lumOff val="50000"/>
                  </a:schemeClr>
                </a:solidFill>
              </a:rPr>
              <a:t>Rendre une image responsive</a:t>
            </a:r>
          </a:p>
          <a:p>
            <a:pPr marL="0" indent="0">
              <a:buFontTx/>
              <a:buNone/>
              <a:defRPr/>
            </a:pPr>
            <a:r>
              <a:rPr lang="fr-FR" altLang="fr-FR" sz="2000" dirty="0">
                <a:solidFill>
                  <a:srgbClr val="002060"/>
                </a:solidFill>
              </a:rPr>
              <a:t>&lt;div class="</a:t>
            </a:r>
            <a:r>
              <a:rPr lang="fr-FR" altLang="fr-FR" sz="2000" dirty="0" err="1">
                <a:solidFill>
                  <a:srgbClr val="FF0000"/>
                </a:solidFill>
              </a:rPr>
              <a:t>card</a:t>
            </a:r>
            <a:r>
              <a:rPr lang="fr-FR" altLang="fr-FR" sz="2000" dirty="0">
                <a:solidFill>
                  <a:srgbClr val="002060"/>
                </a:solidFill>
              </a:rPr>
              <a:t>" style="</a:t>
            </a:r>
            <a:r>
              <a:rPr lang="fr-FR" altLang="fr-FR" sz="2000" dirty="0" err="1">
                <a:solidFill>
                  <a:srgbClr val="002060"/>
                </a:solidFill>
              </a:rPr>
              <a:t>width</a:t>
            </a:r>
            <a:r>
              <a:rPr lang="fr-FR" altLang="fr-FR" sz="2000" dirty="0">
                <a:solidFill>
                  <a:srgbClr val="002060"/>
                </a:solidFill>
              </a:rPr>
              <a:t>: 18rem;"&gt;</a:t>
            </a:r>
            <a:br>
              <a:rPr lang="fr-FR" altLang="fr-FR" sz="2000" dirty="0">
                <a:solidFill>
                  <a:srgbClr val="002060"/>
                </a:solidFill>
              </a:rPr>
            </a:br>
            <a:r>
              <a:rPr lang="fr-FR" altLang="fr-FR" sz="2000" dirty="0">
                <a:solidFill>
                  <a:srgbClr val="002060"/>
                </a:solidFill>
              </a:rPr>
              <a:t>    &lt;</a:t>
            </a:r>
            <a:r>
              <a:rPr lang="fr-FR" altLang="fr-FR" sz="2000" dirty="0" err="1">
                <a:solidFill>
                  <a:srgbClr val="002060"/>
                </a:solidFill>
              </a:rPr>
              <a:t>img</a:t>
            </a:r>
            <a:r>
              <a:rPr lang="fr-FR" altLang="fr-FR" sz="2000" dirty="0">
                <a:solidFill>
                  <a:srgbClr val="002060"/>
                </a:solidFill>
              </a:rPr>
              <a:t> class="</a:t>
            </a:r>
            <a:r>
              <a:rPr lang="fr-FR" altLang="fr-FR" sz="2000" dirty="0" err="1">
                <a:solidFill>
                  <a:srgbClr val="FF0000"/>
                </a:solidFill>
              </a:rPr>
              <a:t>card</a:t>
            </a:r>
            <a:r>
              <a:rPr lang="fr-FR" altLang="fr-FR" sz="2000" dirty="0">
                <a:solidFill>
                  <a:srgbClr val="FF0000"/>
                </a:solidFill>
              </a:rPr>
              <a:t>-</a:t>
            </a:r>
            <a:r>
              <a:rPr lang="fr-FR" altLang="fr-FR" sz="2000" dirty="0" err="1">
                <a:solidFill>
                  <a:srgbClr val="FF0000"/>
                </a:solidFill>
              </a:rPr>
              <a:t>img</a:t>
            </a:r>
            <a:r>
              <a:rPr lang="fr-FR" altLang="fr-FR" sz="2000" dirty="0">
                <a:solidFill>
                  <a:srgbClr val="FF0000"/>
                </a:solidFill>
              </a:rPr>
              <a:t>-top</a:t>
            </a:r>
            <a:r>
              <a:rPr lang="fr-FR" altLang="fr-FR" sz="2000" dirty="0">
                <a:solidFill>
                  <a:srgbClr val="002060"/>
                </a:solidFill>
              </a:rPr>
              <a:t>" </a:t>
            </a:r>
            <a:r>
              <a:rPr lang="fr-FR" altLang="fr-FR" sz="2000" dirty="0" err="1">
                <a:solidFill>
                  <a:srgbClr val="002060"/>
                </a:solidFill>
              </a:rPr>
              <a:t>src</a:t>
            </a:r>
            <a:r>
              <a:rPr lang="fr-FR" altLang="fr-FR" sz="2000" dirty="0">
                <a:solidFill>
                  <a:srgbClr val="002060"/>
                </a:solidFill>
              </a:rPr>
              <a:t>="https://via.placeholder.com/300x150"&gt;</a:t>
            </a:r>
            <a:br>
              <a:rPr lang="fr-FR" altLang="fr-FR" sz="2000" dirty="0">
                <a:solidFill>
                  <a:srgbClr val="002060"/>
                </a:solidFill>
              </a:rPr>
            </a:br>
            <a:r>
              <a:rPr lang="fr-FR" altLang="fr-FR" sz="2000" dirty="0">
                <a:solidFill>
                  <a:srgbClr val="002060"/>
                </a:solidFill>
              </a:rPr>
              <a:t>    &lt;div class="</a:t>
            </a:r>
            <a:r>
              <a:rPr lang="fr-FR" altLang="fr-FR" sz="2000" dirty="0" err="1">
                <a:solidFill>
                  <a:srgbClr val="FF0000"/>
                </a:solidFill>
              </a:rPr>
              <a:t>card</a:t>
            </a:r>
            <a:r>
              <a:rPr lang="fr-FR" altLang="fr-FR" sz="2000" dirty="0">
                <a:solidFill>
                  <a:srgbClr val="FF0000"/>
                </a:solidFill>
              </a:rPr>
              <a:t>-body</a:t>
            </a:r>
            <a:r>
              <a:rPr lang="fr-FR" altLang="fr-FR" sz="2000" dirty="0">
                <a:solidFill>
                  <a:srgbClr val="002060"/>
                </a:solidFill>
              </a:rPr>
              <a:t>"&gt;</a:t>
            </a:r>
            <a:br>
              <a:rPr lang="fr-FR" altLang="fr-FR" sz="2000" dirty="0">
                <a:solidFill>
                  <a:srgbClr val="002060"/>
                </a:solidFill>
              </a:rPr>
            </a:br>
            <a:r>
              <a:rPr lang="fr-FR" altLang="fr-FR" sz="2000" dirty="0">
                <a:solidFill>
                  <a:srgbClr val="002060"/>
                </a:solidFill>
              </a:rPr>
              <a:t>        &lt;h4 class="</a:t>
            </a:r>
            <a:r>
              <a:rPr lang="fr-FR" altLang="fr-FR" sz="2000" dirty="0" err="1">
                <a:solidFill>
                  <a:srgbClr val="FF0000"/>
                </a:solidFill>
              </a:rPr>
              <a:t>card-title</a:t>
            </a:r>
            <a:r>
              <a:rPr lang="fr-FR" altLang="fr-FR" sz="2000" dirty="0">
                <a:solidFill>
                  <a:srgbClr val="002060"/>
                </a:solidFill>
              </a:rPr>
              <a:t>"&gt;Titre&lt;/h4&gt;</a:t>
            </a:r>
            <a:br>
              <a:rPr lang="fr-FR" altLang="fr-FR" sz="2000" dirty="0">
                <a:solidFill>
                  <a:srgbClr val="002060"/>
                </a:solidFill>
              </a:rPr>
            </a:br>
            <a:r>
              <a:rPr lang="fr-FR" altLang="fr-FR" sz="2000" dirty="0">
                <a:solidFill>
                  <a:srgbClr val="002060"/>
                </a:solidFill>
              </a:rPr>
              <a:t>        &lt;h6 class="</a:t>
            </a:r>
            <a:r>
              <a:rPr lang="fr-FR" altLang="fr-FR" sz="2000" dirty="0" err="1">
                <a:solidFill>
                  <a:srgbClr val="FF0000"/>
                </a:solidFill>
              </a:rPr>
              <a:t>card-subtitle</a:t>
            </a:r>
            <a:r>
              <a:rPr lang="fr-FR" altLang="fr-FR" sz="2000" dirty="0">
                <a:solidFill>
                  <a:srgbClr val="FF0000"/>
                </a:solidFill>
              </a:rPr>
              <a:t> mb-2</a:t>
            </a:r>
            <a:r>
              <a:rPr lang="fr-FR" altLang="fr-FR" sz="2000" dirty="0">
                <a:solidFill>
                  <a:srgbClr val="002060"/>
                </a:solidFill>
              </a:rPr>
              <a:t>"&gt;Sous-titre&lt;/h6&gt;</a:t>
            </a:r>
            <a:br>
              <a:rPr lang="fr-FR" altLang="fr-FR" sz="2000" dirty="0">
                <a:solidFill>
                  <a:srgbClr val="002060"/>
                </a:solidFill>
              </a:rPr>
            </a:br>
            <a:r>
              <a:rPr lang="fr-FR" altLang="fr-FR" sz="2000" dirty="0">
                <a:solidFill>
                  <a:srgbClr val="002060"/>
                </a:solidFill>
              </a:rPr>
              <a:t>        &lt;p class="</a:t>
            </a:r>
            <a:r>
              <a:rPr lang="fr-FR" altLang="fr-FR" sz="2000" dirty="0" err="1">
                <a:solidFill>
                  <a:srgbClr val="FF0000"/>
                </a:solidFill>
              </a:rPr>
              <a:t>card-text</a:t>
            </a:r>
            <a:r>
              <a:rPr lang="fr-FR" altLang="fr-FR" sz="2000" dirty="0">
                <a:solidFill>
                  <a:srgbClr val="002060"/>
                </a:solidFill>
              </a:rPr>
              <a:t>"&gt;</a:t>
            </a:r>
            <a:r>
              <a:rPr lang="fr-FR" altLang="fr-FR" sz="2000" dirty="0" err="1">
                <a:solidFill>
                  <a:srgbClr val="002060"/>
                </a:solidFill>
              </a:rPr>
              <a:t>Lorem</a:t>
            </a:r>
            <a:r>
              <a:rPr lang="fr-FR" altLang="fr-FR" sz="2000" dirty="0">
                <a:solidFill>
                  <a:srgbClr val="002060"/>
                </a:solidFill>
              </a:rPr>
              <a:t> </a:t>
            </a:r>
            <a:r>
              <a:rPr lang="fr-FR" altLang="fr-FR" sz="2000" dirty="0" err="1">
                <a:solidFill>
                  <a:srgbClr val="002060"/>
                </a:solidFill>
              </a:rPr>
              <a:t>ipsum</a:t>
            </a:r>
            <a:r>
              <a:rPr lang="fr-FR" altLang="fr-FR" sz="2000" dirty="0">
                <a:solidFill>
                  <a:srgbClr val="002060"/>
                </a:solidFill>
              </a:rPr>
              <a:t> …&lt;/p&gt;</a:t>
            </a:r>
            <a:br>
              <a:rPr lang="fr-FR" altLang="fr-FR" sz="2000" dirty="0">
                <a:solidFill>
                  <a:srgbClr val="002060"/>
                </a:solidFill>
              </a:rPr>
            </a:br>
            <a:r>
              <a:rPr lang="fr-FR" altLang="fr-FR" sz="2000" dirty="0">
                <a:solidFill>
                  <a:srgbClr val="002060"/>
                </a:solidFill>
              </a:rPr>
              <a:t>        &lt;a </a:t>
            </a:r>
            <a:r>
              <a:rPr lang="fr-FR" altLang="fr-FR" sz="2000" dirty="0" err="1">
                <a:solidFill>
                  <a:srgbClr val="002060"/>
                </a:solidFill>
              </a:rPr>
              <a:t>href</a:t>
            </a:r>
            <a:r>
              <a:rPr lang="fr-FR" altLang="fr-FR" sz="2000" dirty="0">
                <a:solidFill>
                  <a:srgbClr val="002060"/>
                </a:solidFill>
              </a:rPr>
              <a:t>="#" class="</a:t>
            </a:r>
            <a:r>
              <a:rPr lang="fr-FR" altLang="fr-FR" sz="2000" dirty="0" err="1">
                <a:solidFill>
                  <a:srgbClr val="FF0000"/>
                </a:solidFill>
              </a:rPr>
              <a:t>card-link</a:t>
            </a:r>
            <a:r>
              <a:rPr lang="fr-FR" altLang="fr-FR" sz="2000" dirty="0">
                <a:solidFill>
                  <a:srgbClr val="002060"/>
                </a:solidFill>
              </a:rPr>
              <a:t>"&gt;Un lien&lt;/a&gt;</a:t>
            </a:r>
            <a:br>
              <a:rPr lang="fr-FR" altLang="fr-FR" sz="2000" dirty="0">
                <a:solidFill>
                  <a:srgbClr val="002060"/>
                </a:solidFill>
              </a:rPr>
            </a:br>
            <a:r>
              <a:rPr lang="fr-FR" altLang="fr-FR" sz="2000" dirty="0">
                <a:solidFill>
                  <a:srgbClr val="002060"/>
                </a:solidFill>
              </a:rPr>
              <a:t>        &lt;a </a:t>
            </a:r>
            <a:r>
              <a:rPr lang="fr-FR" altLang="fr-FR" sz="2000" dirty="0" err="1">
                <a:solidFill>
                  <a:srgbClr val="002060"/>
                </a:solidFill>
              </a:rPr>
              <a:t>href</a:t>
            </a:r>
            <a:r>
              <a:rPr lang="fr-FR" altLang="fr-FR" sz="2000" dirty="0">
                <a:solidFill>
                  <a:srgbClr val="002060"/>
                </a:solidFill>
              </a:rPr>
              <a:t>="#" class="</a:t>
            </a:r>
            <a:r>
              <a:rPr lang="fr-FR" altLang="fr-FR" sz="2000" dirty="0" err="1">
                <a:solidFill>
                  <a:srgbClr val="FF0000"/>
                </a:solidFill>
              </a:rPr>
              <a:t>card-link</a:t>
            </a:r>
            <a:r>
              <a:rPr lang="fr-FR" altLang="fr-FR" sz="2000" dirty="0">
                <a:solidFill>
                  <a:srgbClr val="002060"/>
                </a:solidFill>
              </a:rPr>
              <a:t>"&gt;Un autre lien&lt;/a&gt;</a:t>
            </a:r>
            <a:br>
              <a:rPr lang="fr-FR" altLang="fr-FR" sz="2000" dirty="0">
                <a:solidFill>
                  <a:srgbClr val="002060"/>
                </a:solidFill>
              </a:rPr>
            </a:br>
            <a:r>
              <a:rPr lang="fr-FR" altLang="fr-FR" sz="2000" dirty="0">
                <a:solidFill>
                  <a:srgbClr val="002060"/>
                </a:solidFill>
              </a:rPr>
              <a:t>&lt;/div&gt;</a:t>
            </a:r>
            <a:br>
              <a:rPr lang="fr-FR" altLang="fr-FR" sz="2000" dirty="0">
                <a:solidFill>
                  <a:srgbClr val="002060"/>
                </a:solidFill>
              </a:rPr>
            </a:br>
            <a:endParaRPr lang="fr-FR" altLang="fr-FR" sz="2000" dirty="0">
              <a:solidFill>
                <a:srgbClr val="002060"/>
              </a:solidFill>
            </a:endParaRPr>
          </a:p>
        </p:txBody>
      </p:sp>
      <p:pic>
        <p:nvPicPr>
          <p:cNvPr id="17" name="Imag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7925" y="2538413"/>
            <a:ext cx="2706688"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59519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11" name="Espace réservé du contenu 2">
            <a:extLst>
              <a:ext uri="{FF2B5EF4-FFF2-40B4-BE49-F238E27FC236}">
                <a16:creationId xmlns:a16="http://schemas.microsoft.com/office/drawing/2014/main" id="{A87C0012-8DA4-AB4C-BE88-66994393DC3E}"/>
              </a:ext>
            </a:extLst>
          </p:cNvPr>
          <p:cNvSpPr txBox="1">
            <a:spLocks/>
          </p:cNvSpPr>
          <p:nvPr/>
        </p:nvSpPr>
        <p:spPr>
          <a:xfrm>
            <a:off x="198625" y="1241499"/>
            <a:ext cx="8785225" cy="478472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Tx/>
              <a:buNone/>
              <a:defRPr/>
            </a:pPr>
            <a:r>
              <a:rPr lang="fr-FR" altLang="fr-FR" dirty="0">
                <a:solidFill>
                  <a:schemeClr val="tx2"/>
                </a:solidFill>
              </a:rPr>
              <a:t>Pour la balise &lt;table&gt; :</a:t>
            </a:r>
          </a:p>
          <a:p>
            <a:pPr>
              <a:defRPr/>
            </a:pPr>
            <a:r>
              <a:rPr lang="fr-FR" altLang="fr-FR" dirty="0">
                <a:solidFill>
                  <a:schemeClr val="tx2"/>
                </a:solidFill>
              </a:rPr>
              <a:t>class</a:t>
            </a:r>
            <a:r>
              <a:rPr lang="fr-FR" altLang="fr-FR" dirty="0"/>
              <a:t> </a:t>
            </a:r>
            <a:r>
              <a:rPr lang="fr-FR" altLang="fr-FR" dirty="0">
                <a:solidFill>
                  <a:srgbClr val="FF0000"/>
                </a:solidFill>
              </a:rPr>
              <a:t>table</a:t>
            </a:r>
            <a:r>
              <a:rPr lang="fr-FR" altLang="fr-FR" dirty="0"/>
              <a:t> </a:t>
            </a:r>
            <a:r>
              <a:rPr lang="fr-FR" altLang="fr-FR" dirty="0">
                <a:solidFill>
                  <a:schemeClr val="tx2"/>
                </a:solidFill>
              </a:rPr>
              <a:t>: ajoute les traits horizontaux de séparation</a:t>
            </a:r>
          </a:p>
          <a:p>
            <a:pPr>
              <a:defRPr/>
            </a:pPr>
            <a:r>
              <a:rPr lang="fr-FR" altLang="fr-FR" dirty="0">
                <a:solidFill>
                  <a:schemeClr val="tx2"/>
                </a:solidFill>
              </a:rPr>
              <a:t>class</a:t>
            </a:r>
            <a:r>
              <a:rPr lang="fr-FR" altLang="fr-FR" dirty="0"/>
              <a:t> </a:t>
            </a:r>
            <a:r>
              <a:rPr lang="fr-FR" altLang="fr-FR" dirty="0">
                <a:solidFill>
                  <a:srgbClr val="FF0000"/>
                </a:solidFill>
              </a:rPr>
              <a:t>table-</a:t>
            </a:r>
            <a:r>
              <a:rPr lang="fr-FR" altLang="fr-FR" dirty="0" err="1">
                <a:solidFill>
                  <a:srgbClr val="FF0000"/>
                </a:solidFill>
              </a:rPr>
              <a:t>bordered</a:t>
            </a:r>
            <a:r>
              <a:rPr lang="fr-FR" altLang="fr-FR" dirty="0">
                <a:solidFill>
                  <a:srgbClr val="FF0000"/>
                </a:solidFill>
              </a:rPr>
              <a:t> </a:t>
            </a:r>
            <a:r>
              <a:rPr lang="fr-FR" altLang="fr-FR" dirty="0">
                <a:solidFill>
                  <a:schemeClr val="tx2"/>
                </a:solidFill>
              </a:rPr>
              <a:t>: ajoute les traits verticaux</a:t>
            </a:r>
          </a:p>
          <a:p>
            <a:pPr>
              <a:defRPr/>
            </a:pPr>
            <a:r>
              <a:rPr lang="fr-FR" altLang="fr-FR" dirty="0">
                <a:solidFill>
                  <a:schemeClr val="tx2"/>
                </a:solidFill>
              </a:rPr>
              <a:t>class</a:t>
            </a:r>
            <a:r>
              <a:rPr lang="fr-FR" altLang="fr-FR" dirty="0"/>
              <a:t> </a:t>
            </a:r>
            <a:r>
              <a:rPr lang="fr-FR" altLang="fr-FR" dirty="0">
                <a:solidFill>
                  <a:srgbClr val="FF0000"/>
                </a:solidFill>
              </a:rPr>
              <a:t>table-</a:t>
            </a:r>
            <a:r>
              <a:rPr lang="fr-FR" altLang="fr-FR" dirty="0" err="1">
                <a:solidFill>
                  <a:srgbClr val="FF0000"/>
                </a:solidFill>
              </a:rPr>
              <a:t>striped</a:t>
            </a:r>
            <a:r>
              <a:rPr lang="fr-FR" altLang="fr-FR" dirty="0">
                <a:solidFill>
                  <a:srgbClr val="FF0000"/>
                </a:solidFill>
              </a:rPr>
              <a:t> </a:t>
            </a:r>
            <a:r>
              <a:rPr lang="fr-FR" altLang="fr-FR" dirty="0">
                <a:solidFill>
                  <a:schemeClr val="tx2"/>
                </a:solidFill>
              </a:rPr>
              <a:t>: met une ligne sur deux en gris</a:t>
            </a:r>
          </a:p>
          <a:p>
            <a:pPr>
              <a:defRPr/>
            </a:pPr>
            <a:r>
              <a:rPr lang="fr-FR" altLang="fr-FR" dirty="0">
                <a:solidFill>
                  <a:schemeClr val="tx2"/>
                </a:solidFill>
              </a:rPr>
              <a:t>class</a:t>
            </a:r>
            <a:r>
              <a:rPr lang="fr-FR" altLang="fr-FR" dirty="0"/>
              <a:t> </a:t>
            </a:r>
            <a:r>
              <a:rPr lang="fr-FR" altLang="fr-FR" dirty="0">
                <a:solidFill>
                  <a:srgbClr val="FF0000"/>
                </a:solidFill>
              </a:rPr>
              <a:t>table-</a:t>
            </a:r>
            <a:r>
              <a:rPr lang="fr-FR" altLang="fr-FR" dirty="0" err="1">
                <a:solidFill>
                  <a:srgbClr val="FF0000"/>
                </a:solidFill>
              </a:rPr>
              <a:t>condensed</a:t>
            </a:r>
            <a:r>
              <a:rPr lang="fr-FR" altLang="fr-FR" dirty="0">
                <a:solidFill>
                  <a:srgbClr val="FF0000"/>
                </a:solidFill>
              </a:rPr>
              <a:t> </a:t>
            </a:r>
            <a:r>
              <a:rPr lang="fr-FR" altLang="fr-FR" dirty="0">
                <a:solidFill>
                  <a:schemeClr val="tx2"/>
                </a:solidFill>
              </a:rPr>
              <a:t>: réduit verticalement les espaces dans le tableau</a:t>
            </a:r>
          </a:p>
          <a:p>
            <a:pPr>
              <a:defRPr/>
            </a:pPr>
            <a:r>
              <a:rPr lang="fr-FR" altLang="fr-FR" dirty="0">
                <a:solidFill>
                  <a:schemeClr val="tx2"/>
                </a:solidFill>
              </a:rPr>
              <a:t>class</a:t>
            </a:r>
            <a:r>
              <a:rPr lang="fr-FR" altLang="fr-FR" dirty="0"/>
              <a:t> </a:t>
            </a:r>
            <a:r>
              <a:rPr lang="fr-FR" altLang="fr-FR" dirty="0">
                <a:solidFill>
                  <a:srgbClr val="FF0000"/>
                </a:solidFill>
              </a:rPr>
              <a:t>table-responsive</a:t>
            </a:r>
            <a:r>
              <a:rPr lang="fr-FR" altLang="fr-FR" dirty="0"/>
              <a:t> </a:t>
            </a:r>
            <a:r>
              <a:rPr lang="fr-FR" altLang="fr-FR" dirty="0">
                <a:solidFill>
                  <a:schemeClr val="tx2"/>
                </a:solidFill>
              </a:rPr>
              <a:t>: adapte le tableau au support.</a:t>
            </a:r>
          </a:p>
          <a:p>
            <a:pPr>
              <a:defRPr/>
            </a:pPr>
            <a:r>
              <a:rPr lang="fr-FR" altLang="fr-FR" dirty="0">
                <a:solidFill>
                  <a:schemeClr val="tx2"/>
                </a:solidFill>
              </a:rPr>
              <a:t>class</a:t>
            </a:r>
            <a:r>
              <a:rPr lang="fr-FR" altLang="fr-FR" dirty="0"/>
              <a:t> </a:t>
            </a:r>
            <a:r>
              <a:rPr lang="fr-FR" altLang="fr-FR" dirty="0">
                <a:solidFill>
                  <a:srgbClr val="FF0000"/>
                </a:solidFill>
              </a:rPr>
              <a:t>table-</a:t>
            </a:r>
            <a:r>
              <a:rPr lang="fr-FR" altLang="fr-FR" dirty="0" err="1">
                <a:solidFill>
                  <a:srgbClr val="FF0000"/>
                </a:solidFill>
              </a:rPr>
              <a:t>hover</a:t>
            </a:r>
            <a:r>
              <a:rPr lang="fr-FR" altLang="fr-FR" dirty="0">
                <a:solidFill>
                  <a:srgbClr val="FF0000"/>
                </a:solidFill>
              </a:rPr>
              <a:t> </a:t>
            </a:r>
            <a:r>
              <a:rPr lang="fr-FR" altLang="fr-FR" dirty="0">
                <a:solidFill>
                  <a:schemeClr val="tx2"/>
                </a:solidFill>
              </a:rPr>
              <a:t>: la ligne change de couleur au survol</a:t>
            </a:r>
          </a:p>
          <a:p>
            <a:pPr>
              <a:defRPr/>
            </a:pPr>
            <a:r>
              <a:rPr lang="fr-FR" altLang="fr-FR" dirty="0">
                <a:solidFill>
                  <a:schemeClr val="tx2"/>
                </a:solidFill>
              </a:rPr>
              <a:t>class</a:t>
            </a:r>
            <a:r>
              <a:rPr lang="fr-FR" altLang="fr-FR" dirty="0"/>
              <a:t> </a:t>
            </a:r>
            <a:r>
              <a:rPr lang="fr-FR" dirty="0">
                <a:solidFill>
                  <a:srgbClr val="FF0000"/>
                </a:solidFill>
              </a:rPr>
              <a:t>table-inverse</a:t>
            </a:r>
            <a:r>
              <a:rPr lang="fr-FR" dirty="0">
                <a:solidFill>
                  <a:schemeClr val="tx2"/>
                </a:solidFill>
              </a:rPr>
              <a:t> : inverse les couleurs de texte et de fond</a:t>
            </a:r>
          </a:p>
          <a:p>
            <a:pPr marL="0" indent="0">
              <a:buFontTx/>
              <a:buNone/>
              <a:defRPr/>
            </a:pPr>
            <a:r>
              <a:rPr lang="fr-FR" altLang="fr-FR" dirty="0">
                <a:solidFill>
                  <a:schemeClr val="tx2"/>
                </a:solidFill>
              </a:rPr>
              <a:t>Pour la balise &lt;</a:t>
            </a:r>
            <a:r>
              <a:rPr lang="fr-FR" altLang="fr-FR" dirty="0" err="1">
                <a:solidFill>
                  <a:schemeClr val="tx2"/>
                </a:solidFill>
              </a:rPr>
              <a:t>thead</a:t>
            </a:r>
            <a:r>
              <a:rPr lang="fr-FR" altLang="fr-FR" dirty="0">
                <a:solidFill>
                  <a:schemeClr val="tx2"/>
                </a:solidFill>
              </a:rPr>
              <a:t>&gt; :</a:t>
            </a:r>
          </a:p>
          <a:p>
            <a:pPr marL="0" indent="0">
              <a:buFontTx/>
              <a:buNone/>
              <a:defRPr/>
            </a:pPr>
            <a:r>
              <a:rPr lang="fr-FR" altLang="fr-FR" dirty="0"/>
              <a:t>	</a:t>
            </a:r>
            <a:r>
              <a:rPr lang="fr-FR" altLang="fr-FR" dirty="0" err="1">
                <a:solidFill>
                  <a:srgbClr val="FF0000"/>
                </a:solidFill>
              </a:rPr>
              <a:t>thead</a:t>
            </a:r>
            <a:r>
              <a:rPr lang="fr-FR" altLang="fr-FR" dirty="0">
                <a:solidFill>
                  <a:srgbClr val="FF0000"/>
                </a:solidFill>
              </a:rPr>
              <a:t>-default</a:t>
            </a:r>
            <a:r>
              <a:rPr lang="fr-FR" altLang="fr-FR" dirty="0"/>
              <a:t>, </a:t>
            </a:r>
            <a:r>
              <a:rPr lang="fr-FR" altLang="fr-FR" dirty="0" err="1">
                <a:solidFill>
                  <a:srgbClr val="FF0000"/>
                </a:solidFill>
              </a:rPr>
              <a:t>thead</a:t>
            </a:r>
            <a:r>
              <a:rPr lang="fr-FR" altLang="fr-FR" dirty="0">
                <a:solidFill>
                  <a:srgbClr val="FF0000"/>
                </a:solidFill>
              </a:rPr>
              <a:t>-inverse</a:t>
            </a:r>
          </a:p>
        </p:txBody>
      </p:sp>
    </p:spTree>
    <p:extLst>
      <p:ext uri="{BB962C8B-B14F-4D97-AF65-F5344CB8AC3E}">
        <p14:creationId xmlns:p14="http://schemas.microsoft.com/office/powerpoint/2010/main" val="26481955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11" name="Espace réservé du contenu 2">
            <a:extLst>
              <a:ext uri="{FF2B5EF4-FFF2-40B4-BE49-F238E27FC236}">
                <a16:creationId xmlns:a16="http://schemas.microsoft.com/office/drawing/2014/main" id="{D4A8D478-BD01-5542-8531-3301713A1309}"/>
              </a:ext>
            </a:extLst>
          </p:cNvPr>
          <p:cNvSpPr txBox="1">
            <a:spLocks/>
          </p:cNvSpPr>
          <p:nvPr/>
        </p:nvSpPr>
        <p:spPr>
          <a:xfrm>
            <a:off x="179387" y="1280687"/>
            <a:ext cx="8785225" cy="478472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Tx/>
              <a:buNone/>
              <a:defRPr/>
            </a:pPr>
            <a:r>
              <a:rPr lang="fr-FR" altLang="fr-FR" sz="2000">
                <a:solidFill>
                  <a:schemeClr val="bg1">
                    <a:lumMod val="50000"/>
                  </a:schemeClr>
                </a:solidFill>
              </a:rPr>
              <a:t>&lt;div class="</a:t>
            </a:r>
            <a:r>
              <a:rPr lang="fr-FR" altLang="fr-FR" sz="2000">
                <a:solidFill>
                  <a:srgbClr val="FF0000"/>
                </a:solidFill>
              </a:rPr>
              <a:t>container</a:t>
            </a:r>
            <a:r>
              <a:rPr lang="fr-FR" altLang="fr-FR" sz="2000">
                <a:solidFill>
                  <a:schemeClr val="bg1">
                    <a:lumMod val="50000"/>
                  </a:schemeClr>
                </a:solidFill>
              </a:rPr>
              <a:t>"&gt;</a:t>
            </a:r>
          </a:p>
          <a:p>
            <a:pPr marL="0" indent="0">
              <a:buFontTx/>
              <a:buNone/>
              <a:defRPr/>
            </a:pPr>
            <a:r>
              <a:rPr lang="fr-FR" altLang="fr-FR" sz="2000"/>
              <a:t>      </a:t>
            </a:r>
            <a:r>
              <a:rPr lang="fr-FR" altLang="fr-FR" sz="2000">
                <a:solidFill>
                  <a:schemeClr val="bg1">
                    <a:lumMod val="50000"/>
                  </a:schemeClr>
                </a:solidFill>
              </a:rPr>
              <a:t>&lt;table class="</a:t>
            </a:r>
            <a:r>
              <a:rPr lang="en-US" altLang="fr-FR" sz="2000">
                <a:solidFill>
                  <a:srgbClr val="FF0000"/>
                </a:solidFill>
              </a:rPr>
              <a:t>table thead-inverse table-hover table-bordered</a:t>
            </a:r>
            <a:br>
              <a:rPr lang="en-US" altLang="fr-FR" sz="2000">
                <a:solidFill>
                  <a:srgbClr val="FF0000"/>
                </a:solidFill>
              </a:rPr>
            </a:br>
            <a:r>
              <a:rPr lang="en-US" altLang="fr-FR" sz="2000">
                <a:solidFill>
                  <a:srgbClr val="FF0000"/>
                </a:solidFill>
              </a:rPr>
              <a:t>				 table-striped table-condensed</a:t>
            </a:r>
            <a:r>
              <a:rPr lang="fr-FR" altLang="fr-FR" sz="2000">
                <a:solidFill>
                  <a:schemeClr val="bg1">
                    <a:lumMod val="50000"/>
                  </a:schemeClr>
                </a:solidFill>
              </a:rPr>
              <a:t>"&gt;</a:t>
            </a:r>
          </a:p>
          <a:p>
            <a:pPr marL="0" indent="0">
              <a:buFontTx/>
              <a:buNone/>
              <a:defRPr/>
            </a:pPr>
            <a:r>
              <a:rPr lang="fr-FR" altLang="fr-FR" sz="2000">
                <a:solidFill>
                  <a:schemeClr val="bg1">
                    <a:lumMod val="50000"/>
                  </a:schemeClr>
                </a:solidFill>
              </a:rPr>
              <a:t>	&lt;thead&gt;</a:t>
            </a:r>
          </a:p>
          <a:p>
            <a:pPr marL="0" indent="0">
              <a:buFontTx/>
              <a:buNone/>
              <a:defRPr/>
            </a:pPr>
            <a:r>
              <a:rPr lang="fr-FR" altLang="fr-FR" sz="2000">
                <a:solidFill>
                  <a:schemeClr val="bg1">
                    <a:lumMod val="50000"/>
                  </a:schemeClr>
                </a:solidFill>
              </a:rPr>
              <a:t>		&lt;tr&gt;&lt;th&gt;</a:t>
            </a:r>
            <a:r>
              <a:rPr lang="fr-FR" altLang="fr-FR" sz="2000">
                <a:solidFill>
                  <a:srgbClr val="00B050"/>
                </a:solidFill>
              </a:rPr>
              <a:t>Cardinal</a:t>
            </a:r>
            <a:r>
              <a:rPr lang="fr-FR" altLang="fr-FR" sz="2000">
                <a:solidFill>
                  <a:schemeClr val="bg1">
                    <a:lumMod val="50000"/>
                  </a:schemeClr>
                </a:solidFill>
              </a:rPr>
              <a:t>&lt;/th&gt;&lt;th&gt;</a:t>
            </a:r>
            <a:r>
              <a:rPr lang="fr-FR" altLang="fr-FR" sz="2000">
                <a:solidFill>
                  <a:srgbClr val="00B050"/>
                </a:solidFill>
              </a:rPr>
              <a:t>Ordinal</a:t>
            </a:r>
            <a:r>
              <a:rPr lang="fr-FR" altLang="fr-FR" sz="2000">
                <a:solidFill>
                  <a:schemeClr val="bg1">
                    <a:lumMod val="50000"/>
                  </a:schemeClr>
                </a:solidFill>
              </a:rPr>
              <a:t>&lt;/th&gt;&lt;/tr&gt;</a:t>
            </a:r>
          </a:p>
          <a:p>
            <a:pPr marL="0" indent="0">
              <a:buFontTx/>
              <a:buNone/>
              <a:defRPr/>
            </a:pPr>
            <a:r>
              <a:rPr lang="fr-FR" altLang="fr-FR" sz="2000">
                <a:solidFill>
                  <a:schemeClr val="bg1">
                    <a:lumMod val="50000"/>
                  </a:schemeClr>
                </a:solidFill>
              </a:rPr>
              <a:t>	&lt;/thead&gt;</a:t>
            </a:r>
          </a:p>
          <a:p>
            <a:pPr marL="0" indent="0">
              <a:buFontTx/>
              <a:buNone/>
              <a:defRPr/>
            </a:pPr>
            <a:r>
              <a:rPr lang="fr-FR" altLang="fr-FR" sz="2000">
                <a:solidFill>
                  <a:schemeClr val="bg1">
                    <a:lumMod val="50000"/>
                  </a:schemeClr>
                </a:solidFill>
              </a:rPr>
              <a:t>	&lt;tbody&gt;</a:t>
            </a:r>
          </a:p>
          <a:p>
            <a:pPr marL="0" indent="0">
              <a:buFontTx/>
              <a:buNone/>
              <a:defRPr/>
            </a:pPr>
            <a:r>
              <a:rPr lang="fr-FR" altLang="fr-FR" sz="2000">
                <a:solidFill>
                  <a:schemeClr val="bg1">
                    <a:lumMod val="50000"/>
                  </a:schemeClr>
                </a:solidFill>
              </a:rPr>
              <a:t>		&lt;tr&gt;&lt;td&gt;</a:t>
            </a:r>
            <a:r>
              <a:rPr lang="fr-FR" altLang="fr-FR" sz="2000">
                <a:solidFill>
                  <a:srgbClr val="00B050"/>
                </a:solidFill>
              </a:rPr>
              <a:t>un</a:t>
            </a:r>
            <a:r>
              <a:rPr lang="fr-FR" altLang="fr-FR" sz="2000">
                <a:solidFill>
                  <a:schemeClr val="bg1">
                    <a:lumMod val="50000"/>
                  </a:schemeClr>
                </a:solidFill>
              </a:rPr>
              <a:t>&lt;/td&gt;&lt;td&gt;</a:t>
            </a:r>
            <a:r>
              <a:rPr lang="fr-FR" altLang="fr-FR" sz="2000">
                <a:solidFill>
                  <a:srgbClr val="00B050"/>
                </a:solidFill>
              </a:rPr>
              <a:t>premier</a:t>
            </a:r>
            <a:r>
              <a:rPr lang="fr-FR" altLang="fr-FR" sz="2000">
                <a:solidFill>
                  <a:schemeClr val="bg1">
                    <a:lumMod val="50000"/>
                  </a:schemeClr>
                </a:solidFill>
              </a:rPr>
              <a:t>&lt;/td&gt;&lt;/tr&gt;</a:t>
            </a:r>
          </a:p>
          <a:p>
            <a:pPr marL="0" indent="0">
              <a:buFontTx/>
              <a:buNone/>
              <a:defRPr/>
            </a:pPr>
            <a:r>
              <a:rPr lang="fr-FR" altLang="fr-FR" sz="2000">
                <a:solidFill>
                  <a:schemeClr val="bg1">
                    <a:lumMod val="50000"/>
                  </a:schemeClr>
                </a:solidFill>
              </a:rPr>
              <a:t>		&lt;tr&gt;&lt;td&gt;</a:t>
            </a:r>
            <a:r>
              <a:rPr lang="fr-FR" altLang="fr-FR" sz="2000">
                <a:solidFill>
                  <a:srgbClr val="00B050"/>
                </a:solidFill>
              </a:rPr>
              <a:t>deux</a:t>
            </a:r>
            <a:r>
              <a:rPr lang="fr-FR" altLang="fr-FR" sz="2000">
                <a:solidFill>
                  <a:schemeClr val="bg1">
                    <a:lumMod val="50000"/>
                  </a:schemeClr>
                </a:solidFill>
              </a:rPr>
              <a:t>&lt;/td&gt;&lt;td&gt;</a:t>
            </a:r>
            <a:r>
              <a:rPr lang="fr-FR" altLang="fr-FR" sz="2000">
                <a:solidFill>
                  <a:srgbClr val="00B050"/>
                </a:solidFill>
              </a:rPr>
              <a:t>deuxième</a:t>
            </a:r>
            <a:r>
              <a:rPr lang="fr-FR" altLang="fr-FR" sz="2000">
                <a:solidFill>
                  <a:schemeClr val="bg1">
                    <a:lumMod val="50000"/>
                  </a:schemeClr>
                </a:solidFill>
              </a:rPr>
              <a:t>&lt;/td&gt;&lt;/tr&gt;</a:t>
            </a:r>
          </a:p>
          <a:p>
            <a:pPr marL="0" indent="0">
              <a:buFontTx/>
              <a:buNone/>
              <a:defRPr/>
            </a:pPr>
            <a:r>
              <a:rPr lang="fr-FR" altLang="fr-FR" sz="2000">
                <a:solidFill>
                  <a:schemeClr val="bg1">
                    <a:lumMod val="50000"/>
                  </a:schemeClr>
                </a:solidFill>
              </a:rPr>
              <a:t>		&lt;tr&gt;&lt;td&gt;</a:t>
            </a:r>
            <a:r>
              <a:rPr lang="fr-FR" altLang="fr-FR" sz="2000">
                <a:solidFill>
                  <a:srgbClr val="00B050"/>
                </a:solidFill>
              </a:rPr>
              <a:t>trois</a:t>
            </a:r>
            <a:r>
              <a:rPr lang="fr-FR" altLang="fr-FR" sz="2000">
                <a:solidFill>
                  <a:schemeClr val="bg1">
                    <a:lumMod val="50000"/>
                  </a:schemeClr>
                </a:solidFill>
              </a:rPr>
              <a:t>&lt;/td&gt;&lt;td&gt;</a:t>
            </a:r>
            <a:r>
              <a:rPr lang="fr-FR" altLang="fr-FR" sz="2000">
                <a:solidFill>
                  <a:srgbClr val="00B050"/>
                </a:solidFill>
              </a:rPr>
              <a:t>troisième</a:t>
            </a:r>
            <a:r>
              <a:rPr lang="fr-FR" altLang="fr-FR" sz="2000">
                <a:solidFill>
                  <a:schemeClr val="bg1">
                    <a:lumMod val="50000"/>
                  </a:schemeClr>
                </a:solidFill>
              </a:rPr>
              <a:t>&lt;/td&gt;&lt;/tr&gt;</a:t>
            </a:r>
          </a:p>
          <a:p>
            <a:pPr marL="0" indent="0">
              <a:buFontTx/>
              <a:buNone/>
              <a:defRPr/>
            </a:pPr>
            <a:r>
              <a:rPr lang="fr-FR" altLang="fr-FR" sz="2000">
                <a:solidFill>
                  <a:schemeClr val="bg1">
                    <a:lumMod val="50000"/>
                  </a:schemeClr>
                </a:solidFill>
              </a:rPr>
              <a:t>		&lt;tr&gt;&lt;td&gt;</a:t>
            </a:r>
            <a:r>
              <a:rPr lang="fr-FR" altLang="fr-FR" sz="2000">
                <a:solidFill>
                  <a:srgbClr val="00B050"/>
                </a:solidFill>
              </a:rPr>
              <a:t>quatre</a:t>
            </a:r>
            <a:r>
              <a:rPr lang="fr-FR" altLang="fr-FR" sz="2000">
                <a:solidFill>
                  <a:schemeClr val="bg1">
                    <a:lumMod val="50000"/>
                  </a:schemeClr>
                </a:solidFill>
              </a:rPr>
              <a:t>&lt;/td&gt;&lt;td&gt;</a:t>
            </a:r>
            <a:r>
              <a:rPr lang="fr-FR" altLang="fr-FR" sz="2000">
                <a:solidFill>
                  <a:srgbClr val="00B050"/>
                </a:solidFill>
              </a:rPr>
              <a:t>quatrième</a:t>
            </a:r>
            <a:r>
              <a:rPr lang="fr-FR" altLang="fr-FR" sz="2000">
                <a:solidFill>
                  <a:schemeClr val="bg1">
                    <a:lumMod val="50000"/>
                  </a:schemeClr>
                </a:solidFill>
              </a:rPr>
              <a:t>&lt;/td&gt;&lt;/tr&gt;</a:t>
            </a:r>
          </a:p>
          <a:p>
            <a:pPr marL="0" indent="0">
              <a:buFontTx/>
              <a:buNone/>
              <a:defRPr/>
            </a:pPr>
            <a:r>
              <a:rPr lang="fr-FR" altLang="fr-FR" sz="2000">
                <a:solidFill>
                  <a:schemeClr val="bg1">
                    <a:lumMod val="50000"/>
                  </a:schemeClr>
                </a:solidFill>
              </a:rPr>
              <a:t>	&lt;/tbody&gt;</a:t>
            </a:r>
          </a:p>
          <a:p>
            <a:pPr marL="0" indent="0">
              <a:buFontTx/>
              <a:buNone/>
              <a:defRPr/>
            </a:pPr>
            <a:r>
              <a:rPr lang="fr-FR" altLang="fr-FR" sz="2000">
                <a:solidFill>
                  <a:schemeClr val="bg1">
                    <a:lumMod val="50000"/>
                  </a:schemeClr>
                </a:solidFill>
              </a:rPr>
              <a:t>     &lt;/table&gt;</a:t>
            </a:r>
          </a:p>
          <a:p>
            <a:pPr marL="0" indent="0">
              <a:buFontTx/>
              <a:buNone/>
              <a:defRPr/>
            </a:pPr>
            <a:r>
              <a:rPr lang="fr-FR" altLang="fr-FR" sz="2000">
                <a:solidFill>
                  <a:schemeClr val="bg1">
                    <a:lumMod val="50000"/>
                  </a:schemeClr>
                </a:solidFill>
              </a:rPr>
              <a:t>&lt;/div</a:t>
            </a:r>
            <a:r>
              <a:rPr lang="fr-FR" altLang="fr-FR" sz="2000"/>
              <a:t>&gt;</a:t>
            </a:r>
            <a:endParaRPr lang="fr-FR" altLang="fr-FR" sz="2000" dirty="0"/>
          </a:p>
        </p:txBody>
      </p:sp>
      <p:pic>
        <p:nvPicPr>
          <p:cNvPr id="17" name="Imag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81462" y="3558767"/>
            <a:ext cx="4943475"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33182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11" name="Imag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1247775"/>
            <a:ext cx="7232650" cy="510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ZoneTexte 7"/>
          <p:cNvSpPr txBox="1">
            <a:spLocks noChangeArrowheads="1"/>
          </p:cNvSpPr>
          <p:nvPr/>
        </p:nvSpPr>
        <p:spPr bwMode="auto">
          <a:xfrm>
            <a:off x="5743575" y="5575300"/>
            <a:ext cx="34004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r"/>
            <a:r>
              <a:rPr lang="fr-FR" altLang="fr-FR" sz="2000">
                <a:solidFill>
                  <a:srgbClr val="FF0000"/>
                </a:solidFill>
                <a:latin typeface="Arial" panose="020B0604020202020204" pitchFamily="34" charset="0"/>
                <a:cs typeface="Arial" panose="020B0604020202020204" pitchFamily="34" charset="0"/>
              </a:rPr>
              <a:t>générateur de boutons</a:t>
            </a:r>
            <a:br>
              <a:rPr lang="fr-FR" altLang="fr-FR" sz="2000">
                <a:solidFill>
                  <a:srgbClr val="FF0000"/>
                </a:solidFill>
                <a:latin typeface="Arial" panose="020B0604020202020204" pitchFamily="34" charset="0"/>
                <a:cs typeface="Arial" panose="020B0604020202020204" pitchFamily="34" charset="0"/>
              </a:rPr>
            </a:br>
            <a:r>
              <a:rPr lang="fr-FR" altLang="fr-FR" sz="2000">
                <a:solidFill>
                  <a:srgbClr val="FF0000"/>
                </a:solidFill>
                <a:latin typeface="Arial" panose="020B0604020202020204" pitchFamily="34" charset="0"/>
                <a:cs typeface="Arial" panose="020B0604020202020204" pitchFamily="34" charset="0"/>
              </a:rPr>
              <a:t>http://bootsnipp.com/buttons</a:t>
            </a:r>
          </a:p>
        </p:txBody>
      </p:sp>
      <p:sp>
        <p:nvSpPr>
          <p:cNvPr id="18" name="ZoneTexte 6"/>
          <p:cNvSpPr txBox="1">
            <a:spLocks noChangeArrowheads="1"/>
          </p:cNvSpPr>
          <p:nvPr/>
        </p:nvSpPr>
        <p:spPr bwMode="auto">
          <a:xfrm>
            <a:off x="4926013" y="1295400"/>
            <a:ext cx="2822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fr-FR" altLang="fr-FR" sz="2000">
                <a:solidFill>
                  <a:srgbClr val="FF0000"/>
                </a:solidFill>
                <a:latin typeface="Arial" panose="020B0604020202020204" pitchFamily="34" charset="0"/>
                <a:cs typeface="Arial" panose="020B0604020202020204" pitchFamily="34" charset="0"/>
              </a:rPr>
              <a:t>class="btn btn-primary"</a:t>
            </a:r>
          </a:p>
        </p:txBody>
      </p:sp>
      <p:sp>
        <p:nvSpPr>
          <p:cNvPr id="4" name="Rectangle 3"/>
          <p:cNvSpPr/>
          <p:nvPr/>
        </p:nvSpPr>
        <p:spPr>
          <a:xfrm>
            <a:off x="746113" y="4522582"/>
            <a:ext cx="8568952" cy="646331"/>
          </a:xfrm>
          <a:prstGeom prst="rect">
            <a:avLst/>
          </a:prstGeom>
        </p:spPr>
        <p:txBody>
          <a:bodyPr wrap="square">
            <a:spAutoFit/>
          </a:bodyPr>
          <a:lstStyle/>
          <a:p>
            <a:r>
              <a:rPr lang="en-US" dirty="0" err="1">
                <a:solidFill>
                  <a:srgbClr val="808080"/>
                </a:solidFill>
                <a:latin typeface="Consolas" panose="020B0609020204030204" pitchFamily="49" charset="0"/>
              </a:rPr>
              <a:t>Exemple</a:t>
            </a:r>
            <a:r>
              <a:rPr lang="en-US" dirty="0">
                <a:solidFill>
                  <a:srgbClr val="808080"/>
                </a:solidFill>
                <a:latin typeface="Consolas" panose="020B0609020204030204" pitchFamily="49" charset="0"/>
              </a:rPr>
              <a:t> : </a:t>
            </a:r>
          </a:p>
          <a:p>
            <a:r>
              <a:rPr lang="en-US" dirty="0">
                <a:solidFill>
                  <a:srgbClr val="808080"/>
                </a:solidFill>
                <a:latin typeface="Consolas" panose="020B0609020204030204" pitchFamily="49" charset="0"/>
              </a:rPr>
              <a:t>&lt;</a:t>
            </a:r>
            <a:r>
              <a:rPr lang="en-US" dirty="0">
                <a:solidFill>
                  <a:srgbClr val="569CD6"/>
                </a:solidFill>
                <a:latin typeface="Consolas" panose="020B0609020204030204" pitchFamily="49" charset="0"/>
              </a:rPr>
              <a:t>button</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type</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"button"</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class</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a:t>
            </a:r>
            <a:r>
              <a:rPr lang="en-US" dirty="0" err="1">
                <a:solidFill>
                  <a:srgbClr val="CE9178"/>
                </a:solidFill>
                <a:latin typeface="Consolas" panose="020B0609020204030204" pitchFamily="49" charset="0"/>
              </a:rPr>
              <a:t>btn</a:t>
            </a:r>
            <a:r>
              <a:rPr lang="en-US" dirty="0">
                <a:solidFill>
                  <a:srgbClr val="CE9178"/>
                </a:solidFill>
                <a:latin typeface="Consolas" panose="020B0609020204030204" pitchFamily="49" charset="0"/>
              </a:rPr>
              <a:t> </a:t>
            </a:r>
            <a:r>
              <a:rPr lang="en-US" dirty="0" err="1">
                <a:solidFill>
                  <a:srgbClr val="CE9178"/>
                </a:solidFill>
                <a:latin typeface="Consolas" panose="020B0609020204030204" pitchFamily="49" charset="0"/>
              </a:rPr>
              <a:t>btn</a:t>
            </a:r>
            <a:r>
              <a:rPr lang="en-US" dirty="0">
                <a:solidFill>
                  <a:srgbClr val="CE9178"/>
                </a:solidFill>
                <a:latin typeface="Consolas" panose="020B0609020204030204" pitchFamily="49" charset="0"/>
              </a:rPr>
              <a:t>-secondary"</a:t>
            </a:r>
            <a:r>
              <a:rPr lang="en-US" dirty="0">
                <a:solidFill>
                  <a:srgbClr val="808080"/>
                </a:solidFill>
                <a:latin typeface="Consolas" panose="020B0609020204030204" pitchFamily="49" charset="0"/>
              </a:rPr>
              <a:t>&gt;</a:t>
            </a:r>
            <a:r>
              <a:rPr lang="en-US" dirty="0">
                <a:solidFill>
                  <a:srgbClr val="D4D4D4"/>
                </a:solidFill>
                <a:latin typeface="Consolas" panose="020B0609020204030204" pitchFamily="49" charset="0"/>
              </a:rPr>
              <a:t>Secondary</a:t>
            </a:r>
            <a:r>
              <a:rPr lang="en-US" dirty="0">
                <a:solidFill>
                  <a:srgbClr val="808080"/>
                </a:solidFill>
                <a:latin typeface="Consolas" panose="020B0609020204030204" pitchFamily="49" charset="0"/>
              </a:rPr>
              <a:t>&lt;/</a:t>
            </a:r>
            <a:r>
              <a:rPr lang="en-US" dirty="0">
                <a:solidFill>
                  <a:srgbClr val="569CD6"/>
                </a:solidFill>
                <a:latin typeface="Consolas" panose="020B0609020204030204" pitchFamily="49" charset="0"/>
              </a:rPr>
              <a:t>button</a:t>
            </a:r>
            <a:r>
              <a:rPr lang="en-US" dirty="0">
                <a:solidFill>
                  <a:srgbClr val="808080"/>
                </a:solidFill>
                <a:latin typeface="Consolas" panose="020B0609020204030204" pitchFamily="49" charset="0"/>
              </a:rPr>
              <a:t>&gt;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764605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2" name="Image 1"/>
          <p:cNvPicPr>
            <a:picLocks noChangeAspect="1"/>
          </p:cNvPicPr>
          <p:nvPr/>
        </p:nvPicPr>
        <p:blipFill>
          <a:blip r:embed="rId5"/>
          <a:stretch>
            <a:fillRect/>
          </a:stretch>
        </p:blipFill>
        <p:spPr>
          <a:xfrm>
            <a:off x="50561" y="1628800"/>
            <a:ext cx="9057587" cy="3816424"/>
          </a:xfrm>
          <a:prstGeom prst="rect">
            <a:avLst/>
          </a:prstGeom>
        </p:spPr>
      </p:pic>
    </p:spTree>
    <p:extLst>
      <p:ext uri="{BB962C8B-B14F-4D97-AF65-F5344CB8AC3E}">
        <p14:creationId xmlns:p14="http://schemas.microsoft.com/office/powerpoint/2010/main" val="29070579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4" name="Image 3"/>
          <p:cNvPicPr>
            <a:picLocks noChangeAspect="1"/>
          </p:cNvPicPr>
          <p:nvPr/>
        </p:nvPicPr>
        <p:blipFill>
          <a:blip r:embed="rId5"/>
          <a:stretch>
            <a:fillRect/>
          </a:stretch>
        </p:blipFill>
        <p:spPr>
          <a:xfrm>
            <a:off x="30024" y="1412776"/>
            <a:ext cx="9071877" cy="4032448"/>
          </a:xfrm>
          <a:prstGeom prst="rect">
            <a:avLst/>
          </a:prstGeom>
        </p:spPr>
      </p:pic>
    </p:spTree>
    <p:extLst>
      <p:ext uri="{BB962C8B-B14F-4D97-AF65-F5344CB8AC3E}">
        <p14:creationId xmlns:p14="http://schemas.microsoft.com/office/powerpoint/2010/main" val="9105859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2" name="Image 1"/>
          <p:cNvPicPr>
            <a:picLocks noChangeAspect="1"/>
          </p:cNvPicPr>
          <p:nvPr/>
        </p:nvPicPr>
        <p:blipFill>
          <a:blip r:embed="rId5"/>
          <a:stretch>
            <a:fillRect/>
          </a:stretch>
        </p:blipFill>
        <p:spPr>
          <a:xfrm>
            <a:off x="221693" y="1557342"/>
            <a:ext cx="8841003" cy="2648320"/>
          </a:xfrm>
          <a:prstGeom prst="rect">
            <a:avLst/>
          </a:prstGeom>
        </p:spPr>
      </p:pic>
    </p:spTree>
    <p:extLst>
      <p:ext uri="{BB962C8B-B14F-4D97-AF65-F5344CB8AC3E}">
        <p14:creationId xmlns:p14="http://schemas.microsoft.com/office/powerpoint/2010/main" val="5914637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2" name="Image 1"/>
          <p:cNvPicPr>
            <a:picLocks noChangeAspect="1"/>
          </p:cNvPicPr>
          <p:nvPr/>
        </p:nvPicPr>
        <p:blipFill>
          <a:blip r:embed="rId5"/>
          <a:stretch>
            <a:fillRect/>
          </a:stretch>
        </p:blipFill>
        <p:spPr>
          <a:xfrm>
            <a:off x="254467" y="1484784"/>
            <a:ext cx="8635065" cy="3867690"/>
          </a:xfrm>
          <a:prstGeom prst="rect">
            <a:avLst/>
          </a:prstGeom>
        </p:spPr>
      </p:pic>
    </p:spTree>
    <p:extLst>
      <p:ext uri="{BB962C8B-B14F-4D97-AF65-F5344CB8AC3E}">
        <p14:creationId xmlns:p14="http://schemas.microsoft.com/office/powerpoint/2010/main" val="1489124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5122" name="Picture 2" descr="https://f.hellowork.com/blogdumoderateur/2021/01/digital-2021-global-web-traffic-browsers.jpg">
            <a:extLst>
              <a:ext uri="{FF2B5EF4-FFF2-40B4-BE49-F238E27FC236}">
                <a16:creationId xmlns:a16="http://schemas.microsoft.com/office/drawing/2014/main" id="{5DFAA6A0-33D2-4ECC-B59A-E81667185E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1864" y="1669499"/>
            <a:ext cx="7020272" cy="3948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6693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2" name="Image 1"/>
          <p:cNvPicPr>
            <a:picLocks noChangeAspect="1"/>
          </p:cNvPicPr>
          <p:nvPr/>
        </p:nvPicPr>
        <p:blipFill>
          <a:blip r:embed="rId5"/>
          <a:stretch>
            <a:fillRect/>
          </a:stretch>
        </p:blipFill>
        <p:spPr>
          <a:xfrm>
            <a:off x="105688" y="1106602"/>
            <a:ext cx="8932624" cy="5039428"/>
          </a:xfrm>
          <a:prstGeom prst="rect">
            <a:avLst/>
          </a:prstGeom>
        </p:spPr>
      </p:pic>
    </p:spTree>
    <p:extLst>
      <p:ext uri="{BB962C8B-B14F-4D97-AF65-F5344CB8AC3E}">
        <p14:creationId xmlns:p14="http://schemas.microsoft.com/office/powerpoint/2010/main" val="14207771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30354" y="1196752"/>
            <a:ext cx="9163239" cy="2862322"/>
          </a:xfrm>
          <a:prstGeom prst="rect">
            <a:avLst/>
          </a:prstGeom>
        </p:spPr>
        <p:txBody>
          <a:bodyPr wrap="square">
            <a:spAutoFit/>
          </a:bodyPr>
          <a:lstStyle/>
          <a:p>
            <a:r>
              <a:rPr lang="fr-FR" dirty="0">
                <a:solidFill>
                  <a:srgbClr val="000000"/>
                </a:solidFill>
                <a:latin typeface="Playfair Display"/>
              </a:rPr>
              <a:t>Les icônes</a:t>
            </a:r>
          </a:p>
          <a:p>
            <a:endParaRPr lang="fr-FR" dirty="0">
              <a:solidFill>
                <a:srgbClr val="000000"/>
              </a:solidFill>
              <a:latin typeface="Playfair Display"/>
            </a:endParaRPr>
          </a:p>
          <a:p>
            <a:r>
              <a:rPr lang="fr-FR" dirty="0">
                <a:solidFill>
                  <a:srgbClr val="50545C"/>
                </a:solidFill>
                <a:latin typeface="Open Sans"/>
              </a:rPr>
              <a:t>Jusqu’à la version 3 de </a:t>
            </a:r>
            <a:r>
              <a:rPr lang="fr-FR" dirty="0" err="1">
                <a:solidFill>
                  <a:srgbClr val="50545C"/>
                </a:solidFill>
                <a:latin typeface="Open Sans"/>
              </a:rPr>
              <a:t>Bootstrap</a:t>
            </a:r>
            <a:r>
              <a:rPr lang="fr-FR" dirty="0">
                <a:solidFill>
                  <a:srgbClr val="50545C"/>
                </a:solidFill>
                <a:latin typeface="Open Sans"/>
              </a:rPr>
              <a:t> on disposait de base des icônes de </a:t>
            </a:r>
            <a:r>
              <a:rPr lang="fr-FR" dirty="0" err="1">
                <a:solidFill>
                  <a:srgbClr val="23B6B6"/>
                </a:solidFill>
                <a:latin typeface="Open Sans"/>
                <a:hlinkClick r:id="rId5"/>
              </a:rPr>
              <a:t>glyphicons</a:t>
            </a:r>
            <a:r>
              <a:rPr lang="fr-FR" dirty="0">
                <a:solidFill>
                  <a:srgbClr val="50545C"/>
                </a:solidFill>
                <a:latin typeface="Open Sans"/>
              </a:rPr>
              <a:t>. Avec la version 4 ces dernières ont disparu. </a:t>
            </a:r>
          </a:p>
          <a:p>
            <a:r>
              <a:rPr lang="fr-FR" dirty="0">
                <a:solidFill>
                  <a:srgbClr val="50545C"/>
                </a:solidFill>
                <a:latin typeface="Open Sans"/>
              </a:rPr>
              <a:t>Il faut dire que la tendance était plutôt d’utiliser celles de </a:t>
            </a:r>
            <a:r>
              <a:rPr lang="fr-FR" dirty="0">
                <a:solidFill>
                  <a:srgbClr val="23B6B6"/>
                </a:solidFill>
                <a:latin typeface="Open Sans"/>
                <a:hlinkClick r:id="rId6"/>
              </a:rPr>
              <a:t>Font </a:t>
            </a:r>
            <a:r>
              <a:rPr lang="fr-FR" dirty="0" err="1">
                <a:solidFill>
                  <a:srgbClr val="23B6B6"/>
                </a:solidFill>
                <a:latin typeface="Open Sans"/>
                <a:hlinkClick r:id="rId6"/>
              </a:rPr>
              <a:t>Awesome</a:t>
            </a:r>
            <a:r>
              <a:rPr lang="fr-FR" dirty="0">
                <a:solidFill>
                  <a:srgbClr val="50545C"/>
                </a:solidFill>
                <a:latin typeface="Open Sans"/>
              </a:rPr>
              <a:t>. </a:t>
            </a:r>
          </a:p>
          <a:p>
            <a:r>
              <a:rPr lang="fr-FR" dirty="0">
                <a:solidFill>
                  <a:srgbClr val="50545C"/>
                </a:solidFill>
                <a:latin typeface="Open Sans"/>
              </a:rPr>
              <a:t>Désormais aucune librairie d’icônes ne soit prévue par défaut </a:t>
            </a:r>
          </a:p>
          <a:p>
            <a:endParaRPr lang="fr-FR" i="1" dirty="0">
              <a:solidFill>
                <a:srgbClr val="50545C"/>
              </a:solidFill>
              <a:latin typeface="Open Sans"/>
            </a:endParaRPr>
          </a:p>
          <a:p>
            <a:r>
              <a:rPr lang="fr-FR" i="1" dirty="0">
                <a:solidFill>
                  <a:srgbClr val="50545C"/>
                </a:solidFill>
                <a:latin typeface="Open Sans"/>
              </a:rPr>
              <a:t>Dans la documentation de </a:t>
            </a:r>
            <a:r>
              <a:rPr lang="fr-FR" i="1" dirty="0" err="1">
                <a:solidFill>
                  <a:srgbClr val="50545C"/>
                </a:solidFill>
                <a:latin typeface="Open Sans"/>
              </a:rPr>
              <a:t>Bootstrap</a:t>
            </a:r>
            <a:r>
              <a:rPr lang="fr-FR" i="1" dirty="0">
                <a:solidFill>
                  <a:srgbClr val="50545C"/>
                </a:solidFill>
                <a:latin typeface="Open Sans"/>
              </a:rPr>
              <a:t> les librairies préférées sont </a:t>
            </a:r>
            <a:r>
              <a:rPr lang="fr-FR" i="1" dirty="0" err="1">
                <a:solidFill>
                  <a:srgbClr val="23B6B6"/>
                </a:solidFill>
                <a:latin typeface="Open Sans"/>
                <a:hlinkClick r:id="rId7"/>
              </a:rPr>
              <a:t>Iconic</a:t>
            </a:r>
            <a:r>
              <a:rPr lang="fr-FR" i="1" dirty="0">
                <a:solidFill>
                  <a:srgbClr val="50545C"/>
                </a:solidFill>
                <a:latin typeface="Open Sans"/>
              </a:rPr>
              <a:t>, </a:t>
            </a:r>
            <a:r>
              <a:rPr lang="fr-FR" i="1" dirty="0" err="1">
                <a:solidFill>
                  <a:srgbClr val="23B6B6"/>
                </a:solidFill>
                <a:latin typeface="Open Sans"/>
                <a:hlinkClick r:id="rId8"/>
              </a:rPr>
              <a:t>Octicons</a:t>
            </a:r>
            <a:r>
              <a:rPr lang="fr-FR" i="1" dirty="0">
                <a:solidFill>
                  <a:srgbClr val="50545C"/>
                </a:solidFill>
                <a:latin typeface="Open Sans"/>
              </a:rPr>
              <a:t> et </a:t>
            </a:r>
            <a:r>
              <a:rPr lang="fr-FR" i="1" dirty="0" err="1">
                <a:solidFill>
                  <a:srgbClr val="23B6B6"/>
                </a:solidFill>
                <a:latin typeface="Open Sans"/>
                <a:hlinkClick r:id="rId9"/>
              </a:rPr>
              <a:t>Entypo</a:t>
            </a:r>
            <a:r>
              <a:rPr lang="fr-FR" i="1" dirty="0">
                <a:solidFill>
                  <a:srgbClr val="50545C"/>
                </a:solidFill>
                <a:latin typeface="Open Sans"/>
              </a:rPr>
              <a:t>. Il est aussi listé un certain nombre d’autres librairies mais pas Font </a:t>
            </a:r>
            <a:r>
              <a:rPr lang="fr-FR" i="1" dirty="0" err="1">
                <a:solidFill>
                  <a:srgbClr val="50545C"/>
                </a:solidFill>
                <a:latin typeface="Open Sans"/>
              </a:rPr>
              <a:t>Awesome</a:t>
            </a:r>
            <a:r>
              <a:rPr lang="fr-FR" i="1" dirty="0">
                <a:solidFill>
                  <a:srgbClr val="50545C"/>
                </a:solidFill>
                <a:latin typeface="Open Sans"/>
              </a:rPr>
              <a:t>. </a:t>
            </a:r>
            <a:endParaRPr lang="fr-FR" b="0" i="0" dirty="0">
              <a:solidFill>
                <a:srgbClr val="50545C"/>
              </a:solidFill>
              <a:effectLst/>
              <a:latin typeface="Open Sans"/>
            </a:endParaRPr>
          </a:p>
        </p:txBody>
      </p:sp>
    </p:spTree>
    <p:extLst>
      <p:ext uri="{BB962C8B-B14F-4D97-AF65-F5344CB8AC3E}">
        <p14:creationId xmlns:p14="http://schemas.microsoft.com/office/powerpoint/2010/main" val="3176845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18" name="Espace réservé du contenu 2">
            <a:extLst>
              <a:ext uri="{FF2B5EF4-FFF2-40B4-BE49-F238E27FC236}">
                <a16:creationId xmlns:a16="http://schemas.microsoft.com/office/drawing/2014/main" id="{964C7F5D-6DCB-8B44-B5F4-4E39B66FF483}"/>
              </a:ext>
            </a:extLst>
          </p:cNvPr>
          <p:cNvSpPr txBox="1">
            <a:spLocks/>
          </p:cNvSpPr>
          <p:nvPr/>
        </p:nvSpPr>
        <p:spPr>
          <a:xfrm>
            <a:off x="179388" y="1341438"/>
            <a:ext cx="8785225" cy="478472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lang="fr-FR" dirty="0">
                <a:solidFill>
                  <a:schemeClr val="bg1">
                    <a:lumMod val="50000"/>
                  </a:schemeClr>
                </a:solidFill>
              </a:rPr>
              <a:t>A partir de la version 4, il faut utiliser des icones externes à </a:t>
            </a:r>
            <a:r>
              <a:rPr lang="fr-FR" dirty="0" err="1">
                <a:solidFill>
                  <a:schemeClr val="bg1">
                    <a:lumMod val="50000"/>
                  </a:schemeClr>
                </a:solidFill>
              </a:rPr>
              <a:t>Bootstrap</a:t>
            </a:r>
            <a:r>
              <a:rPr lang="fr-FR" dirty="0">
                <a:solidFill>
                  <a:schemeClr val="bg1">
                    <a:lumMod val="50000"/>
                  </a:schemeClr>
                </a:solidFill>
              </a:rPr>
              <a:t> comme par exemple "Font </a:t>
            </a:r>
            <a:r>
              <a:rPr lang="fr-FR" dirty="0" err="1">
                <a:solidFill>
                  <a:schemeClr val="bg1">
                    <a:lumMod val="50000"/>
                  </a:schemeClr>
                </a:solidFill>
              </a:rPr>
              <a:t>Awesome</a:t>
            </a:r>
            <a:r>
              <a:rPr lang="fr-FR" dirty="0">
                <a:solidFill>
                  <a:schemeClr val="bg1">
                    <a:lumMod val="50000"/>
                  </a:schemeClr>
                </a:solidFill>
              </a:rPr>
              <a:t>"</a:t>
            </a:r>
          </a:p>
          <a:p>
            <a:pPr marL="0" indent="0" algn="r">
              <a:buFontTx/>
              <a:buNone/>
              <a:defRPr/>
            </a:pPr>
            <a:r>
              <a:rPr lang="fr-FR" dirty="0">
                <a:solidFill>
                  <a:schemeClr val="bg1">
                    <a:lumMod val="65000"/>
                  </a:schemeClr>
                </a:solidFill>
              </a:rPr>
              <a:t>http://fontawesome.io</a:t>
            </a:r>
          </a:p>
          <a:p>
            <a:pPr>
              <a:defRPr/>
            </a:pPr>
            <a:r>
              <a:rPr lang="fr-FR" dirty="0">
                <a:solidFill>
                  <a:schemeClr val="bg1">
                    <a:lumMod val="50000"/>
                  </a:schemeClr>
                </a:solidFill>
              </a:rPr>
              <a:t>CDN : </a:t>
            </a:r>
          </a:p>
          <a:p>
            <a:pPr marL="0" indent="0">
              <a:buFontTx/>
              <a:buNone/>
              <a:defRPr/>
            </a:pPr>
            <a:r>
              <a:rPr lang="en-US" dirty="0">
                <a:solidFill>
                  <a:schemeClr val="bg1">
                    <a:lumMod val="50000"/>
                  </a:schemeClr>
                </a:solidFill>
              </a:rPr>
              <a:t>&lt;link </a:t>
            </a:r>
            <a:r>
              <a:rPr lang="en-US" dirty="0" err="1">
                <a:solidFill>
                  <a:schemeClr val="bg1">
                    <a:lumMod val="50000"/>
                  </a:schemeClr>
                </a:solidFill>
              </a:rPr>
              <a:t>href</a:t>
            </a:r>
            <a:r>
              <a:rPr lang="en-US" dirty="0">
                <a:solidFill>
                  <a:schemeClr val="bg1">
                    <a:lumMod val="50000"/>
                  </a:schemeClr>
                </a:solidFill>
              </a:rPr>
              <a:t>="</a:t>
            </a:r>
            <a:r>
              <a:rPr lang="en-US" dirty="0">
                <a:solidFill>
                  <a:srgbClr val="FF0000"/>
                </a:solidFill>
              </a:rPr>
              <a:t>https://maxcdn.bootstrapcdn.com/font-awesome/4.7.0/</a:t>
            </a:r>
            <a:r>
              <a:rPr lang="en-US" dirty="0" err="1">
                <a:solidFill>
                  <a:srgbClr val="FF0000"/>
                </a:solidFill>
              </a:rPr>
              <a:t>css</a:t>
            </a:r>
            <a:r>
              <a:rPr lang="en-US" dirty="0">
                <a:solidFill>
                  <a:srgbClr val="FF0000"/>
                </a:solidFill>
              </a:rPr>
              <a:t>/font-awesome.min.css</a:t>
            </a:r>
            <a:r>
              <a:rPr lang="en-US" dirty="0">
                <a:solidFill>
                  <a:schemeClr val="bg1">
                    <a:lumMod val="50000"/>
                  </a:schemeClr>
                </a:solidFill>
              </a:rPr>
              <a:t>" </a:t>
            </a:r>
            <a:r>
              <a:rPr lang="en-US" dirty="0" err="1">
                <a:solidFill>
                  <a:schemeClr val="bg1">
                    <a:lumMod val="50000"/>
                  </a:schemeClr>
                </a:solidFill>
              </a:rPr>
              <a:t>rel</a:t>
            </a:r>
            <a:r>
              <a:rPr lang="en-US" dirty="0">
                <a:solidFill>
                  <a:schemeClr val="bg1">
                    <a:lumMod val="50000"/>
                  </a:schemeClr>
                </a:solidFill>
              </a:rPr>
              <a:t>="stylesheet"&gt;</a:t>
            </a:r>
          </a:p>
          <a:p>
            <a:pPr>
              <a:defRPr/>
            </a:pPr>
            <a:r>
              <a:rPr lang="en-US" dirty="0" err="1">
                <a:solidFill>
                  <a:schemeClr val="bg1">
                    <a:lumMod val="50000"/>
                  </a:schemeClr>
                </a:solidFill>
              </a:rPr>
              <a:t>Exemple</a:t>
            </a:r>
            <a:r>
              <a:rPr lang="en-US" dirty="0">
                <a:solidFill>
                  <a:schemeClr val="bg1">
                    <a:lumMod val="50000"/>
                  </a:schemeClr>
                </a:solidFill>
              </a:rPr>
              <a:t> :</a:t>
            </a:r>
          </a:p>
          <a:p>
            <a:pPr marL="0" indent="0">
              <a:buFontTx/>
              <a:buNone/>
              <a:defRPr/>
            </a:pPr>
            <a:r>
              <a:rPr lang="en-US" dirty="0">
                <a:solidFill>
                  <a:schemeClr val="bg1">
                    <a:lumMod val="50000"/>
                  </a:schemeClr>
                </a:solidFill>
              </a:rPr>
              <a:t>	</a:t>
            </a:r>
            <a:endParaRPr lang="fr-FR" dirty="0">
              <a:solidFill>
                <a:schemeClr val="bg1">
                  <a:lumMod val="50000"/>
                </a:schemeClr>
              </a:solidFill>
            </a:endParaRPr>
          </a:p>
        </p:txBody>
      </p:sp>
      <p:pic>
        <p:nvPicPr>
          <p:cNvPr id="19" name="Imag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9388" y="4424363"/>
            <a:ext cx="2725737" cy="171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Imag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57550" y="4789488"/>
            <a:ext cx="2106613"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Imag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716588" y="4630738"/>
            <a:ext cx="3248025"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ZoneTexte 8"/>
          <p:cNvSpPr txBox="1">
            <a:spLocks noChangeArrowheads="1"/>
          </p:cNvSpPr>
          <p:nvPr/>
        </p:nvSpPr>
        <p:spPr bwMode="auto">
          <a:xfrm>
            <a:off x="1425575" y="4302125"/>
            <a:ext cx="3781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it-IT" altLang="fr-FR" sz="2400">
                <a:solidFill>
                  <a:srgbClr val="FF0000"/>
                </a:solidFill>
                <a:latin typeface="Arial" panose="020B0604020202020204" pitchFamily="34" charset="0"/>
                <a:cs typeface="Arial" panose="020B0604020202020204" pitchFamily="34" charset="0"/>
              </a:rPr>
              <a:t>&lt;i class="fa fa-home"&gt;&lt;/i&gt;</a:t>
            </a:r>
            <a:endParaRPr lang="fr-FR" altLang="fr-FR" sz="240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87077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4" name="Rectangle 3"/>
          <p:cNvSpPr/>
          <p:nvPr/>
        </p:nvSpPr>
        <p:spPr>
          <a:xfrm>
            <a:off x="19239" y="1036056"/>
            <a:ext cx="9080058" cy="4216539"/>
          </a:xfrm>
          <a:prstGeom prst="rect">
            <a:avLst/>
          </a:prstGeom>
        </p:spPr>
        <p:txBody>
          <a:bodyPr wrap="square">
            <a:spAutoFit/>
          </a:bodyPr>
          <a:lstStyle/>
          <a:p>
            <a:r>
              <a:rPr lang="fr-FR" sz="2800" dirty="0">
                <a:solidFill>
                  <a:schemeClr val="tx2"/>
                </a:solidFill>
              </a:rPr>
              <a:t>La librairie Font </a:t>
            </a:r>
            <a:r>
              <a:rPr lang="fr-FR" sz="2800" dirty="0" err="1">
                <a:solidFill>
                  <a:schemeClr val="tx2"/>
                </a:solidFill>
              </a:rPr>
              <a:t>Awesome</a:t>
            </a:r>
            <a:endParaRPr lang="fr-FR" sz="2800" dirty="0">
              <a:solidFill>
                <a:schemeClr val="tx2"/>
              </a:solidFill>
            </a:endParaRPr>
          </a:p>
          <a:p>
            <a:r>
              <a:rPr lang="fr-FR" dirty="0">
                <a:solidFill>
                  <a:schemeClr val="tx2"/>
                </a:solidFill>
              </a:rPr>
              <a:t>Le site Font </a:t>
            </a:r>
            <a:r>
              <a:rPr lang="fr-FR" dirty="0" err="1">
                <a:solidFill>
                  <a:schemeClr val="tx2"/>
                </a:solidFill>
              </a:rPr>
              <a:t>Awesome</a:t>
            </a:r>
            <a:r>
              <a:rPr lang="fr-FR" dirty="0">
                <a:solidFill>
                  <a:schemeClr val="tx2"/>
                </a:solidFill>
              </a:rPr>
              <a:t> propose une collection de 675 icônes dans sa version 4 toutes prêtes pour </a:t>
            </a:r>
            <a:r>
              <a:rPr lang="fr-FR" dirty="0" err="1">
                <a:solidFill>
                  <a:schemeClr val="tx2"/>
                </a:solidFill>
              </a:rPr>
              <a:t>Bootstrap</a:t>
            </a:r>
            <a:r>
              <a:rPr lang="fr-FR" dirty="0">
                <a:solidFill>
                  <a:schemeClr val="tx2"/>
                </a:solidFill>
              </a:rPr>
              <a:t>.</a:t>
            </a:r>
          </a:p>
          <a:p>
            <a:endParaRPr lang="fr-FR" dirty="0">
              <a:solidFill>
                <a:schemeClr val="tx2"/>
              </a:solidFill>
            </a:endParaRPr>
          </a:p>
          <a:p>
            <a:r>
              <a:rPr lang="fr-FR" dirty="0">
                <a:solidFill>
                  <a:schemeClr val="tx2"/>
                </a:solidFill>
              </a:rPr>
              <a:t>Il existe une version 5 avec de nouvelles possibilités et 929 icônes gratuites mais </a:t>
            </a:r>
            <a:r>
              <a:rPr lang="fr-FR" dirty="0" err="1">
                <a:solidFill>
                  <a:schemeClr val="tx2"/>
                </a:solidFill>
              </a:rPr>
              <a:t>mais</a:t>
            </a:r>
            <a:r>
              <a:rPr lang="fr-FR" dirty="0">
                <a:solidFill>
                  <a:schemeClr val="tx2"/>
                </a:solidFill>
              </a:rPr>
              <a:t> je n’y retrouve pas les icônes que j’utilise le plus. Le principe d’intégration est pratiquement le même.</a:t>
            </a:r>
          </a:p>
          <a:p>
            <a:endParaRPr lang="fr-FR" dirty="0">
              <a:solidFill>
                <a:schemeClr val="tx2"/>
              </a:solidFill>
            </a:endParaRPr>
          </a:p>
          <a:p>
            <a:r>
              <a:rPr lang="fr-FR" dirty="0">
                <a:solidFill>
                  <a:schemeClr val="tx2"/>
                </a:solidFill>
              </a:rPr>
              <a:t>Évidemment, comme elles ne sont pas intégrées de base il faut déclarer le fichier CSS pour pouvoir les utiliser. Le site propose plusieurs possibilités pour le faire, la plus simple étant d’utiliser un CDN :</a:t>
            </a:r>
          </a:p>
          <a:p>
            <a:r>
              <a:rPr lang="fr-FR" sz="2400" dirty="0">
                <a:solidFill>
                  <a:srgbClr val="FF0000"/>
                </a:solidFill>
              </a:rPr>
              <a:t>&lt;script src="https://kit.fontawesome.com/a076d05399.js"&gt;&lt;/script&gt;</a:t>
            </a:r>
          </a:p>
          <a:p>
            <a:r>
              <a:rPr lang="fr-FR" dirty="0">
                <a:highlight>
                  <a:srgbClr val="FFFF00"/>
                </a:highlight>
              </a:rPr>
              <a:t>&lt;</a:t>
            </a:r>
            <a:r>
              <a:rPr lang="fr-FR" dirty="0" err="1">
                <a:highlight>
                  <a:srgbClr val="FFFF00"/>
                </a:highlight>
              </a:rPr>
              <a:t>link</a:t>
            </a:r>
            <a:r>
              <a:rPr lang="fr-FR" dirty="0">
                <a:highlight>
                  <a:srgbClr val="FFFF00"/>
                </a:highlight>
              </a:rPr>
              <a:t> </a:t>
            </a:r>
            <a:r>
              <a:rPr lang="fr-FR" dirty="0" err="1">
                <a:highlight>
                  <a:srgbClr val="FFFF00"/>
                </a:highlight>
              </a:rPr>
              <a:t>rel</a:t>
            </a:r>
            <a:r>
              <a:rPr lang="fr-FR" dirty="0">
                <a:highlight>
                  <a:srgbClr val="FFFF00"/>
                </a:highlight>
              </a:rPr>
              <a:t>="</a:t>
            </a:r>
            <a:r>
              <a:rPr lang="fr-FR" dirty="0" err="1">
                <a:highlight>
                  <a:srgbClr val="FFFF00"/>
                </a:highlight>
              </a:rPr>
              <a:t>stylesheet</a:t>
            </a:r>
            <a:r>
              <a:rPr lang="fr-FR" dirty="0">
                <a:highlight>
                  <a:srgbClr val="FFFF00"/>
                </a:highlight>
              </a:rPr>
              <a:t>" </a:t>
            </a:r>
            <a:r>
              <a:rPr lang="fr-FR" dirty="0" err="1">
                <a:highlight>
                  <a:srgbClr val="FFFF00"/>
                </a:highlight>
              </a:rPr>
              <a:t>href</a:t>
            </a:r>
            <a:r>
              <a:rPr lang="fr-FR" dirty="0">
                <a:highlight>
                  <a:srgbClr val="FFFF00"/>
                </a:highlight>
              </a:rPr>
              <a:t>="https://maxcdn.bootstrapcdn.com/font-</a:t>
            </a:r>
            <a:r>
              <a:rPr lang="fr-FR" dirty="0" err="1">
                <a:highlight>
                  <a:srgbClr val="FFFF00"/>
                </a:highlight>
              </a:rPr>
              <a:t>awesome</a:t>
            </a:r>
            <a:r>
              <a:rPr lang="fr-FR" dirty="0">
                <a:highlight>
                  <a:srgbClr val="FFFF00"/>
                </a:highlight>
              </a:rPr>
              <a:t>/4.7.0/</a:t>
            </a:r>
            <a:r>
              <a:rPr lang="fr-FR" dirty="0" err="1">
                <a:highlight>
                  <a:srgbClr val="FFFF00"/>
                </a:highlight>
              </a:rPr>
              <a:t>css</a:t>
            </a:r>
            <a:r>
              <a:rPr lang="fr-FR" dirty="0">
                <a:highlight>
                  <a:srgbClr val="FFFF00"/>
                </a:highlight>
              </a:rPr>
              <a:t>/font-awesome.min.css"&gt;</a:t>
            </a:r>
          </a:p>
          <a:p>
            <a:r>
              <a:rPr lang="fr-FR" dirty="0">
                <a:solidFill>
                  <a:schemeClr val="tx2"/>
                </a:solidFill>
              </a:rPr>
              <a:t>Une fois le fichier CSS déclaré, vous pouvez utiliser les icônes. </a:t>
            </a:r>
          </a:p>
        </p:txBody>
      </p:sp>
      <p:pic>
        <p:nvPicPr>
          <p:cNvPr id="5" name="Image 4"/>
          <p:cNvPicPr>
            <a:picLocks noChangeAspect="1"/>
          </p:cNvPicPr>
          <p:nvPr/>
        </p:nvPicPr>
        <p:blipFill>
          <a:blip r:embed="rId5"/>
          <a:stretch>
            <a:fillRect/>
          </a:stretch>
        </p:blipFill>
        <p:spPr>
          <a:xfrm>
            <a:off x="6019800" y="5818144"/>
            <a:ext cx="2629267" cy="333422"/>
          </a:xfrm>
          <a:prstGeom prst="rect">
            <a:avLst/>
          </a:prstGeom>
        </p:spPr>
      </p:pic>
      <p:pic>
        <p:nvPicPr>
          <p:cNvPr id="6" name="Image 5"/>
          <p:cNvPicPr>
            <a:picLocks noChangeAspect="1"/>
          </p:cNvPicPr>
          <p:nvPr/>
        </p:nvPicPr>
        <p:blipFill>
          <a:blip r:embed="rId6"/>
          <a:stretch>
            <a:fillRect/>
          </a:stretch>
        </p:blipFill>
        <p:spPr>
          <a:xfrm>
            <a:off x="179512" y="5271193"/>
            <a:ext cx="8964488" cy="409632"/>
          </a:xfrm>
          <a:prstGeom prst="rect">
            <a:avLst/>
          </a:prstGeom>
        </p:spPr>
      </p:pic>
    </p:spTree>
    <p:extLst>
      <p:ext uri="{BB962C8B-B14F-4D97-AF65-F5344CB8AC3E}">
        <p14:creationId xmlns:p14="http://schemas.microsoft.com/office/powerpoint/2010/main" val="11752557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2" name="Image 1"/>
          <p:cNvPicPr>
            <a:picLocks noChangeAspect="1"/>
          </p:cNvPicPr>
          <p:nvPr/>
        </p:nvPicPr>
        <p:blipFill>
          <a:blip r:embed="rId5"/>
          <a:stretch>
            <a:fillRect/>
          </a:stretch>
        </p:blipFill>
        <p:spPr>
          <a:xfrm>
            <a:off x="861680" y="1200909"/>
            <a:ext cx="7459116" cy="4839375"/>
          </a:xfrm>
          <a:prstGeom prst="rect">
            <a:avLst/>
          </a:prstGeom>
        </p:spPr>
      </p:pic>
    </p:spTree>
    <p:extLst>
      <p:ext uri="{BB962C8B-B14F-4D97-AF65-F5344CB8AC3E}">
        <p14:creationId xmlns:p14="http://schemas.microsoft.com/office/powerpoint/2010/main" val="736012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2" name="Image 1"/>
          <p:cNvPicPr>
            <a:picLocks noChangeAspect="1"/>
          </p:cNvPicPr>
          <p:nvPr/>
        </p:nvPicPr>
        <p:blipFill>
          <a:blip r:embed="rId5"/>
          <a:stretch>
            <a:fillRect/>
          </a:stretch>
        </p:blipFill>
        <p:spPr>
          <a:xfrm>
            <a:off x="107504" y="1556792"/>
            <a:ext cx="8856984" cy="3405947"/>
          </a:xfrm>
          <a:prstGeom prst="rect">
            <a:avLst/>
          </a:prstGeom>
        </p:spPr>
      </p:pic>
    </p:spTree>
    <p:extLst>
      <p:ext uri="{BB962C8B-B14F-4D97-AF65-F5344CB8AC3E}">
        <p14:creationId xmlns:p14="http://schemas.microsoft.com/office/powerpoint/2010/main" val="5518551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2" name="Image 1"/>
          <p:cNvPicPr>
            <a:picLocks noChangeAspect="1"/>
          </p:cNvPicPr>
          <p:nvPr/>
        </p:nvPicPr>
        <p:blipFill>
          <a:blip r:embed="rId5"/>
          <a:stretch>
            <a:fillRect/>
          </a:stretch>
        </p:blipFill>
        <p:spPr>
          <a:xfrm>
            <a:off x="46216" y="1844824"/>
            <a:ext cx="8945249" cy="2010056"/>
          </a:xfrm>
          <a:prstGeom prst="rect">
            <a:avLst/>
          </a:prstGeom>
        </p:spPr>
      </p:pic>
    </p:spTree>
    <p:extLst>
      <p:ext uri="{BB962C8B-B14F-4D97-AF65-F5344CB8AC3E}">
        <p14:creationId xmlns:p14="http://schemas.microsoft.com/office/powerpoint/2010/main" val="38204754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2" name="Image 1"/>
          <p:cNvPicPr>
            <a:picLocks noChangeAspect="1"/>
          </p:cNvPicPr>
          <p:nvPr/>
        </p:nvPicPr>
        <p:blipFill>
          <a:blip r:embed="rId5"/>
          <a:stretch>
            <a:fillRect/>
          </a:stretch>
        </p:blipFill>
        <p:spPr>
          <a:xfrm>
            <a:off x="94625" y="998179"/>
            <a:ext cx="8954750" cy="5315692"/>
          </a:xfrm>
          <a:prstGeom prst="rect">
            <a:avLst/>
          </a:prstGeom>
        </p:spPr>
      </p:pic>
    </p:spTree>
    <p:extLst>
      <p:ext uri="{BB962C8B-B14F-4D97-AF65-F5344CB8AC3E}">
        <p14:creationId xmlns:p14="http://schemas.microsoft.com/office/powerpoint/2010/main" val="41189057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2" name="Image 1"/>
          <p:cNvPicPr>
            <a:picLocks noChangeAspect="1"/>
          </p:cNvPicPr>
          <p:nvPr/>
        </p:nvPicPr>
        <p:blipFill>
          <a:blip r:embed="rId5"/>
          <a:stretch>
            <a:fillRect/>
          </a:stretch>
        </p:blipFill>
        <p:spPr>
          <a:xfrm>
            <a:off x="51942" y="1087227"/>
            <a:ext cx="9078592" cy="1486107"/>
          </a:xfrm>
          <a:prstGeom prst="rect">
            <a:avLst/>
          </a:prstGeom>
        </p:spPr>
      </p:pic>
      <p:pic>
        <p:nvPicPr>
          <p:cNvPr id="4" name="Image 3"/>
          <p:cNvPicPr>
            <a:picLocks noChangeAspect="1"/>
          </p:cNvPicPr>
          <p:nvPr/>
        </p:nvPicPr>
        <p:blipFill>
          <a:blip r:embed="rId6"/>
          <a:stretch>
            <a:fillRect/>
          </a:stretch>
        </p:blipFill>
        <p:spPr>
          <a:xfrm>
            <a:off x="-29669" y="2791532"/>
            <a:ext cx="9192908" cy="2648320"/>
          </a:xfrm>
          <a:prstGeom prst="rect">
            <a:avLst/>
          </a:prstGeom>
        </p:spPr>
      </p:pic>
      <p:sp>
        <p:nvSpPr>
          <p:cNvPr id="5" name="Rectangle 4"/>
          <p:cNvSpPr/>
          <p:nvPr/>
        </p:nvSpPr>
        <p:spPr>
          <a:xfrm>
            <a:off x="603430" y="5555098"/>
            <a:ext cx="7424953" cy="369332"/>
          </a:xfrm>
          <a:prstGeom prst="rect">
            <a:avLst/>
          </a:prstGeom>
        </p:spPr>
        <p:txBody>
          <a:bodyPr wrap="square">
            <a:spAutoFit/>
          </a:bodyPr>
          <a:lstStyle/>
          <a:p>
            <a:r>
              <a:rPr lang="fr-FR" dirty="0">
                <a:hlinkClick r:id="rId7"/>
              </a:rPr>
              <a:t>https://laravel.sillo.org/bootstrap-4-boutons-icones-et-images/</a:t>
            </a:r>
            <a:endParaRPr lang="fr-FR" dirty="0"/>
          </a:p>
        </p:txBody>
      </p:sp>
    </p:spTree>
    <p:extLst>
      <p:ext uri="{BB962C8B-B14F-4D97-AF65-F5344CB8AC3E}">
        <p14:creationId xmlns:p14="http://schemas.microsoft.com/office/powerpoint/2010/main" val="29310195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2" name="Image 1"/>
          <p:cNvPicPr>
            <a:picLocks noChangeAspect="1"/>
          </p:cNvPicPr>
          <p:nvPr/>
        </p:nvPicPr>
        <p:blipFill>
          <a:blip r:embed="rId5"/>
          <a:stretch>
            <a:fillRect/>
          </a:stretch>
        </p:blipFill>
        <p:spPr>
          <a:xfrm>
            <a:off x="603431" y="1026883"/>
            <a:ext cx="8097380" cy="5458587"/>
          </a:xfrm>
          <a:prstGeom prst="rect">
            <a:avLst/>
          </a:prstGeom>
        </p:spPr>
      </p:pic>
    </p:spTree>
    <p:extLst>
      <p:ext uri="{BB962C8B-B14F-4D97-AF65-F5344CB8AC3E}">
        <p14:creationId xmlns:p14="http://schemas.microsoft.com/office/powerpoint/2010/main" val="2476648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6146" name="Picture 2" descr="https://f.hellowork.com/blogdumoderateur/2021/01/digital-2021-top-10-most-visited-websites.jpg">
            <a:extLst>
              <a:ext uri="{FF2B5EF4-FFF2-40B4-BE49-F238E27FC236}">
                <a16:creationId xmlns:a16="http://schemas.microsoft.com/office/drawing/2014/main" id="{A49B04A6-B920-4AD7-8A0F-5CA0209C75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454404"/>
            <a:ext cx="7812360" cy="4394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71764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4" name="Image 3">
            <a:hlinkClick r:id="rId5"/>
          </p:cNvPr>
          <p:cNvPicPr>
            <a:picLocks noChangeAspect="1"/>
          </p:cNvPicPr>
          <p:nvPr/>
        </p:nvPicPr>
        <p:blipFill>
          <a:blip r:embed="rId6"/>
          <a:stretch>
            <a:fillRect/>
          </a:stretch>
        </p:blipFill>
        <p:spPr>
          <a:xfrm>
            <a:off x="1979712" y="2137346"/>
            <a:ext cx="5306165" cy="3019846"/>
          </a:xfrm>
          <a:prstGeom prst="rect">
            <a:avLst/>
          </a:prstGeom>
        </p:spPr>
      </p:pic>
      <p:sp>
        <p:nvSpPr>
          <p:cNvPr id="5" name="Rectangle 4"/>
          <p:cNvSpPr/>
          <p:nvPr/>
        </p:nvSpPr>
        <p:spPr>
          <a:xfrm>
            <a:off x="604729" y="1197123"/>
            <a:ext cx="8064131" cy="584775"/>
          </a:xfrm>
          <a:prstGeom prst="rect">
            <a:avLst/>
          </a:prstGeom>
        </p:spPr>
        <p:txBody>
          <a:bodyPr wrap="none">
            <a:spAutoFit/>
          </a:bodyPr>
          <a:lstStyle/>
          <a:p>
            <a:r>
              <a:rPr lang="fr-FR" sz="3200" dirty="0">
                <a:solidFill>
                  <a:schemeClr val="tx2"/>
                </a:solidFill>
              </a:rPr>
              <a:t>A revoir avec les images et les figures sur le lien</a:t>
            </a:r>
          </a:p>
        </p:txBody>
      </p:sp>
    </p:spTree>
    <p:extLst>
      <p:ext uri="{BB962C8B-B14F-4D97-AF65-F5344CB8AC3E}">
        <p14:creationId xmlns:p14="http://schemas.microsoft.com/office/powerpoint/2010/main" val="393992243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4" name="Image 3">
            <a:extLst>
              <a:ext uri="{FF2B5EF4-FFF2-40B4-BE49-F238E27FC236}">
                <a16:creationId xmlns:a16="http://schemas.microsoft.com/office/drawing/2014/main" id="{F47E14E0-477C-407E-97B8-CD81CB380BEA}"/>
              </a:ext>
            </a:extLst>
          </p:cNvPr>
          <p:cNvPicPr>
            <a:picLocks noChangeAspect="1"/>
          </p:cNvPicPr>
          <p:nvPr/>
        </p:nvPicPr>
        <p:blipFill>
          <a:blip r:embed="rId5"/>
          <a:stretch>
            <a:fillRect/>
          </a:stretch>
        </p:blipFill>
        <p:spPr>
          <a:xfrm>
            <a:off x="0" y="1484541"/>
            <a:ext cx="9144000" cy="3888917"/>
          </a:xfrm>
          <a:prstGeom prst="rect">
            <a:avLst/>
          </a:prstGeom>
        </p:spPr>
      </p:pic>
    </p:spTree>
    <p:extLst>
      <p:ext uri="{BB962C8B-B14F-4D97-AF65-F5344CB8AC3E}">
        <p14:creationId xmlns:p14="http://schemas.microsoft.com/office/powerpoint/2010/main" val="19549636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2" name="Image 1"/>
          <p:cNvPicPr>
            <a:picLocks noChangeAspect="1"/>
          </p:cNvPicPr>
          <p:nvPr/>
        </p:nvPicPr>
        <p:blipFill>
          <a:blip r:embed="rId5"/>
          <a:stretch>
            <a:fillRect/>
          </a:stretch>
        </p:blipFill>
        <p:spPr>
          <a:xfrm>
            <a:off x="492023" y="1223264"/>
            <a:ext cx="4151986" cy="1936159"/>
          </a:xfrm>
          <a:prstGeom prst="rect">
            <a:avLst/>
          </a:prstGeom>
        </p:spPr>
      </p:pic>
      <p:pic>
        <p:nvPicPr>
          <p:cNvPr id="4" name="Image 3"/>
          <p:cNvPicPr>
            <a:picLocks noChangeAspect="1"/>
          </p:cNvPicPr>
          <p:nvPr/>
        </p:nvPicPr>
        <p:blipFill>
          <a:blip r:embed="rId6"/>
          <a:stretch>
            <a:fillRect/>
          </a:stretch>
        </p:blipFill>
        <p:spPr>
          <a:xfrm>
            <a:off x="251520" y="3717032"/>
            <a:ext cx="4808256" cy="2031295"/>
          </a:xfrm>
          <a:prstGeom prst="rect">
            <a:avLst/>
          </a:prstGeom>
        </p:spPr>
      </p:pic>
      <p:pic>
        <p:nvPicPr>
          <p:cNvPr id="5" name="Image 4"/>
          <p:cNvPicPr>
            <a:picLocks noChangeAspect="1"/>
          </p:cNvPicPr>
          <p:nvPr/>
        </p:nvPicPr>
        <p:blipFill>
          <a:blip r:embed="rId7"/>
          <a:stretch>
            <a:fillRect/>
          </a:stretch>
        </p:blipFill>
        <p:spPr>
          <a:xfrm>
            <a:off x="5053923" y="3754240"/>
            <a:ext cx="4109315" cy="1994087"/>
          </a:xfrm>
          <a:prstGeom prst="rect">
            <a:avLst/>
          </a:prstGeom>
        </p:spPr>
      </p:pic>
      <p:sp>
        <p:nvSpPr>
          <p:cNvPr id="6" name="ZoneTexte 5"/>
          <p:cNvSpPr txBox="1"/>
          <p:nvPr/>
        </p:nvSpPr>
        <p:spPr>
          <a:xfrm>
            <a:off x="5255898" y="3146217"/>
            <a:ext cx="3384376" cy="461665"/>
          </a:xfrm>
          <a:prstGeom prst="rect">
            <a:avLst/>
          </a:prstGeom>
          <a:noFill/>
        </p:spPr>
        <p:txBody>
          <a:bodyPr wrap="square" rtlCol="0">
            <a:spAutoFit/>
          </a:bodyPr>
          <a:lstStyle/>
          <a:p>
            <a:r>
              <a:rPr lang="fr-FR" sz="2400" dirty="0">
                <a:solidFill>
                  <a:srgbClr val="002060"/>
                </a:solidFill>
              </a:rPr>
              <a:t>deuxième possibilité :</a:t>
            </a:r>
          </a:p>
        </p:txBody>
      </p:sp>
      <p:sp>
        <p:nvSpPr>
          <p:cNvPr id="17" name="ZoneTexte 16"/>
          <p:cNvSpPr txBox="1"/>
          <p:nvPr/>
        </p:nvSpPr>
        <p:spPr>
          <a:xfrm>
            <a:off x="4788024" y="1129075"/>
            <a:ext cx="4320124" cy="1446550"/>
          </a:xfrm>
          <a:prstGeom prst="rect">
            <a:avLst/>
          </a:prstGeom>
          <a:noFill/>
        </p:spPr>
        <p:txBody>
          <a:bodyPr wrap="square" rtlCol="0">
            <a:spAutoFit/>
          </a:bodyPr>
          <a:lstStyle/>
          <a:p>
            <a:pPr algn="ctr"/>
            <a:r>
              <a:rPr lang="fr-FR" sz="4400" dirty="0">
                <a:solidFill>
                  <a:srgbClr val="002060"/>
                </a:solidFill>
              </a:rPr>
              <a:t>Mise en place de </a:t>
            </a:r>
            <a:r>
              <a:rPr lang="fr-FR" sz="4400" dirty="0" err="1">
                <a:solidFill>
                  <a:srgbClr val="002060"/>
                </a:solidFill>
              </a:rPr>
              <a:t>bootstrap</a:t>
            </a:r>
            <a:endParaRPr lang="fr-FR" sz="4400" dirty="0">
              <a:solidFill>
                <a:srgbClr val="002060"/>
              </a:solidFill>
            </a:endParaRPr>
          </a:p>
        </p:txBody>
      </p:sp>
      <p:sp>
        <p:nvSpPr>
          <p:cNvPr id="7" name="Rectangle 6"/>
          <p:cNvSpPr/>
          <p:nvPr/>
        </p:nvSpPr>
        <p:spPr>
          <a:xfrm>
            <a:off x="1005027" y="3231001"/>
            <a:ext cx="2629951" cy="369332"/>
          </a:xfrm>
          <a:prstGeom prst="rect">
            <a:avLst/>
          </a:prstGeom>
        </p:spPr>
        <p:txBody>
          <a:bodyPr wrap="none">
            <a:spAutoFit/>
          </a:bodyPr>
          <a:lstStyle/>
          <a:p>
            <a:pPr>
              <a:defRPr/>
            </a:pPr>
            <a:r>
              <a:rPr lang="fr-FR" altLang="fr-FR" dirty="0">
                <a:solidFill>
                  <a:schemeClr val="tx1">
                    <a:lumMod val="50000"/>
                    <a:lumOff val="50000"/>
                  </a:schemeClr>
                </a:solidFill>
              </a:rPr>
              <a:t>http://getbootstrap.com/ </a:t>
            </a:r>
          </a:p>
        </p:txBody>
      </p:sp>
      <p:cxnSp>
        <p:nvCxnSpPr>
          <p:cNvPr id="11" name="Connecteur droit avec flèche 10"/>
          <p:cNvCxnSpPr/>
          <p:nvPr/>
        </p:nvCxnSpPr>
        <p:spPr>
          <a:xfrm>
            <a:off x="8316416" y="3429000"/>
            <a:ext cx="72008" cy="720080"/>
          </a:xfrm>
          <a:prstGeom prst="straightConnector1">
            <a:avLst/>
          </a:prstGeom>
          <a:ln w="254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301517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4" name="Image 3">
            <a:extLst>
              <a:ext uri="{FF2B5EF4-FFF2-40B4-BE49-F238E27FC236}">
                <a16:creationId xmlns:a16="http://schemas.microsoft.com/office/drawing/2014/main" id="{DE0B317E-96EF-4732-9FDE-65EDD5684B20}"/>
              </a:ext>
            </a:extLst>
          </p:cNvPr>
          <p:cNvPicPr>
            <a:picLocks noChangeAspect="1"/>
          </p:cNvPicPr>
          <p:nvPr/>
        </p:nvPicPr>
        <p:blipFill>
          <a:blip r:embed="rId5"/>
          <a:stretch>
            <a:fillRect/>
          </a:stretch>
        </p:blipFill>
        <p:spPr>
          <a:xfrm>
            <a:off x="251520" y="1844824"/>
            <a:ext cx="8640959" cy="2565388"/>
          </a:xfrm>
          <a:prstGeom prst="rect">
            <a:avLst/>
          </a:prstGeom>
        </p:spPr>
      </p:pic>
    </p:spTree>
    <p:extLst>
      <p:ext uri="{BB962C8B-B14F-4D97-AF65-F5344CB8AC3E}">
        <p14:creationId xmlns:p14="http://schemas.microsoft.com/office/powerpoint/2010/main" val="29958010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2" name="Image 1"/>
          <p:cNvPicPr>
            <a:picLocks noChangeAspect="1"/>
          </p:cNvPicPr>
          <p:nvPr/>
        </p:nvPicPr>
        <p:blipFill>
          <a:blip r:embed="rId5"/>
          <a:stretch>
            <a:fillRect/>
          </a:stretch>
        </p:blipFill>
        <p:spPr>
          <a:xfrm>
            <a:off x="161400" y="1268760"/>
            <a:ext cx="8850140" cy="4464496"/>
          </a:xfrm>
          <a:prstGeom prst="rect">
            <a:avLst/>
          </a:prstGeom>
        </p:spPr>
      </p:pic>
    </p:spTree>
    <p:extLst>
      <p:ext uri="{BB962C8B-B14F-4D97-AF65-F5344CB8AC3E}">
        <p14:creationId xmlns:p14="http://schemas.microsoft.com/office/powerpoint/2010/main" val="83436646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4" name="Image 3"/>
          <p:cNvPicPr>
            <a:picLocks noChangeAspect="1"/>
          </p:cNvPicPr>
          <p:nvPr/>
        </p:nvPicPr>
        <p:blipFill>
          <a:blip r:embed="rId5"/>
          <a:stretch>
            <a:fillRect/>
          </a:stretch>
        </p:blipFill>
        <p:spPr>
          <a:xfrm>
            <a:off x="188773" y="1346258"/>
            <a:ext cx="8621328" cy="2305372"/>
          </a:xfrm>
          <a:prstGeom prst="rect">
            <a:avLst/>
          </a:prstGeom>
        </p:spPr>
      </p:pic>
      <p:sp>
        <p:nvSpPr>
          <p:cNvPr id="17" name="ZoneTexte 16"/>
          <p:cNvSpPr txBox="1"/>
          <p:nvPr/>
        </p:nvSpPr>
        <p:spPr>
          <a:xfrm>
            <a:off x="827584" y="3702438"/>
            <a:ext cx="9207763" cy="584775"/>
          </a:xfrm>
          <a:prstGeom prst="rect">
            <a:avLst/>
          </a:prstGeom>
          <a:noFill/>
        </p:spPr>
        <p:txBody>
          <a:bodyPr wrap="square" rtlCol="0">
            <a:spAutoFit/>
          </a:bodyPr>
          <a:lstStyle/>
          <a:p>
            <a:r>
              <a:rPr lang="fr-FR" sz="3200" dirty="0">
                <a:solidFill>
                  <a:srgbClr val="FF0000"/>
                </a:solidFill>
              </a:rPr>
              <a:t>A copier dans le &lt;</a:t>
            </a:r>
            <a:r>
              <a:rPr lang="fr-FR" sz="3200" dirty="0" err="1">
                <a:solidFill>
                  <a:srgbClr val="FF0000"/>
                </a:solidFill>
              </a:rPr>
              <a:t>head</a:t>
            </a:r>
            <a:r>
              <a:rPr lang="fr-FR" sz="3200" dirty="0">
                <a:solidFill>
                  <a:srgbClr val="FF0000"/>
                </a:solidFill>
              </a:rPr>
              <a:t>&gt; du fichier index.html</a:t>
            </a:r>
          </a:p>
        </p:txBody>
      </p:sp>
      <p:sp>
        <p:nvSpPr>
          <p:cNvPr id="18" name="ZoneTexte 17"/>
          <p:cNvSpPr txBox="1"/>
          <p:nvPr/>
        </p:nvSpPr>
        <p:spPr>
          <a:xfrm>
            <a:off x="1331640" y="4805083"/>
            <a:ext cx="6912768" cy="1077218"/>
          </a:xfrm>
          <a:prstGeom prst="rect">
            <a:avLst/>
          </a:prstGeom>
          <a:noFill/>
        </p:spPr>
        <p:txBody>
          <a:bodyPr wrap="square" rtlCol="0">
            <a:spAutoFit/>
          </a:bodyPr>
          <a:lstStyle/>
          <a:p>
            <a:pPr algn="ctr"/>
            <a:r>
              <a:rPr lang="fr-FR" sz="3200" dirty="0">
                <a:solidFill>
                  <a:srgbClr val="002060"/>
                </a:solidFill>
              </a:rPr>
              <a:t>Mais </a:t>
            </a:r>
            <a:r>
              <a:rPr lang="fr-FR" sz="3200" dirty="0" err="1">
                <a:solidFill>
                  <a:srgbClr val="002060"/>
                </a:solidFill>
              </a:rPr>
              <a:t>Bootstrap</a:t>
            </a:r>
            <a:r>
              <a:rPr lang="fr-FR" sz="3200" dirty="0">
                <a:solidFill>
                  <a:srgbClr val="002060"/>
                </a:solidFill>
              </a:rPr>
              <a:t> utilise du </a:t>
            </a:r>
            <a:r>
              <a:rPr lang="fr-FR" sz="3200" dirty="0" err="1">
                <a:solidFill>
                  <a:srgbClr val="002060"/>
                </a:solidFill>
              </a:rPr>
              <a:t>Jquery</a:t>
            </a:r>
            <a:r>
              <a:rPr lang="fr-FR" sz="3200" dirty="0">
                <a:solidFill>
                  <a:srgbClr val="002060"/>
                </a:solidFill>
              </a:rPr>
              <a:t> …</a:t>
            </a:r>
          </a:p>
          <a:p>
            <a:pPr algn="ctr"/>
            <a:r>
              <a:rPr lang="fr-FR" sz="3200" dirty="0">
                <a:solidFill>
                  <a:srgbClr val="002060"/>
                </a:solidFill>
              </a:rPr>
              <a:t>Qu’il faut aussi installer</a:t>
            </a:r>
          </a:p>
        </p:txBody>
      </p:sp>
    </p:spTree>
    <p:extLst>
      <p:ext uri="{BB962C8B-B14F-4D97-AF65-F5344CB8AC3E}">
        <p14:creationId xmlns:p14="http://schemas.microsoft.com/office/powerpoint/2010/main" val="30476093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2" name="Image 1"/>
          <p:cNvPicPr>
            <a:picLocks noChangeAspect="1"/>
          </p:cNvPicPr>
          <p:nvPr/>
        </p:nvPicPr>
        <p:blipFill>
          <a:blip r:embed="rId5"/>
          <a:stretch>
            <a:fillRect/>
          </a:stretch>
        </p:blipFill>
        <p:spPr>
          <a:xfrm>
            <a:off x="1887430" y="1484784"/>
            <a:ext cx="5407616" cy="1839705"/>
          </a:xfrm>
          <a:prstGeom prst="rect">
            <a:avLst/>
          </a:prstGeom>
        </p:spPr>
      </p:pic>
      <p:sp>
        <p:nvSpPr>
          <p:cNvPr id="4" name="Rectangle 3"/>
          <p:cNvSpPr/>
          <p:nvPr/>
        </p:nvSpPr>
        <p:spPr>
          <a:xfrm>
            <a:off x="395536" y="3932136"/>
            <a:ext cx="8208912" cy="1200329"/>
          </a:xfrm>
          <a:prstGeom prst="rect">
            <a:avLst/>
          </a:prstGeom>
        </p:spPr>
        <p:txBody>
          <a:bodyPr wrap="square">
            <a:spAutoFit/>
          </a:bodyPr>
          <a:lstStyle/>
          <a:p>
            <a:pPr algn="ctr"/>
            <a:r>
              <a:rPr lang="fr-FR" dirty="0">
                <a:solidFill>
                  <a:srgbClr val="222222"/>
                </a:solidFill>
                <a:latin typeface="arial" panose="020B0604020202020204" pitchFamily="34" charset="0"/>
              </a:rPr>
              <a:t>jQuery est une bibliothèque JavaScript libre et multiplateforme créée pour faciliter l'écriture de scripts côté client dans le code HTML des pages web.</a:t>
            </a:r>
          </a:p>
          <a:p>
            <a:pPr algn="ctr"/>
            <a:r>
              <a:rPr lang="fr-FR" dirty="0">
                <a:solidFill>
                  <a:srgbClr val="222222"/>
                </a:solidFill>
                <a:latin typeface="arial" panose="020B0604020202020204" pitchFamily="34" charset="0"/>
              </a:rPr>
              <a:t> </a:t>
            </a:r>
          </a:p>
          <a:p>
            <a:pPr algn="ctr"/>
            <a:r>
              <a:rPr lang="fr-FR" dirty="0">
                <a:solidFill>
                  <a:srgbClr val="222222"/>
                </a:solidFill>
                <a:latin typeface="arial" panose="020B0604020202020204" pitchFamily="34" charset="0"/>
              </a:rPr>
              <a:t>La première version est lancée en janvier 2006 par John </a:t>
            </a:r>
            <a:r>
              <a:rPr lang="fr-FR" dirty="0" err="1">
                <a:solidFill>
                  <a:srgbClr val="222222"/>
                </a:solidFill>
                <a:latin typeface="arial" panose="020B0604020202020204" pitchFamily="34" charset="0"/>
              </a:rPr>
              <a:t>Resig</a:t>
            </a:r>
            <a:r>
              <a:rPr lang="fr-FR" dirty="0">
                <a:solidFill>
                  <a:srgbClr val="222222"/>
                </a:solidFill>
                <a:latin typeface="arial" panose="020B0604020202020204" pitchFamily="34" charset="0"/>
              </a:rPr>
              <a:t>.</a:t>
            </a:r>
            <a:endParaRPr lang="fr-FR" dirty="0"/>
          </a:p>
        </p:txBody>
      </p:sp>
    </p:spTree>
    <p:extLst>
      <p:ext uri="{BB962C8B-B14F-4D97-AF65-F5344CB8AC3E}">
        <p14:creationId xmlns:p14="http://schemas.microsoft.com/office/powerpoint/2010/main" val="11001616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2" name="Image 1"/>
          <p:cNvPicPr>
            <a:picLocks noChangeAspect="1"/>
          </p:cNvPicPr>
          <p:nvPr/>
        </p:nvPicPr>
        <p:blipFill>
          <a:blip r:embed="rId5"/>
          <a:stretch>
            <a:fillRect/>
          </a:stretch>
        </p:blipFill>
        <p:spPr>
          <a:xfrm>
            <a:off x="243615" y="1081629"/>
            <a:ext cx="5761170" cy="2741308"/>
          </a:xfrm>
          <a:prstGeom prst="rect">
            <a:avLst/>
          </a:prstGeom>
        </p:spPr>
      </p:pic>
      <p:pic>
        <p:nvPicPr>
          <p:cNvPr id="4" name="Image 3"/>
          <p:cNvPicPr>
            <a:picLocks noChangeAspect="1"/>
          </p:cNvPicPr>
          <p:nvPr/>
        </p:nvPicPr>
        <p:blipFill>
          <a:blip r:embed="rId6"/>
          <a:stretch>
            <a:fillRect/>
          </a:stretch>
        </p:blipFill>
        <p:spPr>
          <a:xfrm>
            <a:off x="233026" y="4151885"/>
            <a:ext cx="4514076" cy="1875516"/>
          </a:xfrm>
          <a:prstGeom prst="rect">
            <a:avLst/>
          </a:prstGeom>
        </p:spPr>
      </p:pic>
      <p:pic>
        <p:nvPicPr>
          <p:cNvPr id="5" name="Image 4"/>
          <p:cNvPicPr>
            <a:picLocks noChangeAspect="1"/>
          </p:cNvPicPr>
          <p:nvPr/>
        </p:nvPicPr>
        <p:blipFill>
          <a:blip r:embed="rId7"/>
          <a:stretch>
            <a:fillRect/>
          </a:stretch>
        </p:blipFill>
        <p:spPr>
          <a:xfrm>
            <a:off x="4846966" y="4151885"/>
            <a:ext cx="4316273" cy="1900303"/>
          </a:xfrm>
          <a:prstGeom prst="rect">
            <a:avLst/>
          </a:prstGeom>
        </p:spPr>
      </p:pic>
    </p:spTree>
    <p:extLst>
      <p:ext uri="{BB962C8B-B14F-4D97-AF65-F5344CB8AC3E}">
        <p14:creationId xmlns:p14="http://schemas.microsoft.com/office/powerpoint/2010/main" val="26049330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2" name="Image 1"/>
          <p:cNvPicPr>
            <a:picLocks noChangeAspect="1"/>
          </p:cNvPicPr>
          <p:nvPr/>
        </p:nvPicPr>
        <p:blipFill>
          <a:blip r:embed="rId5"/>
          <a:stretch>
            <a:fillRect/>
          </a:stretch>
        </p:blipFill>
        <p:spPr>
          <a:xfrm>
            <a:off x="179512" y="1081629"/>
            <a:ext cx="4953691" cy="1314633"/>
          </a:xfrm>
          <a:prstGeom prst="rect">
            <a:avLst/>
          </a:prstGeom>
        </p:spPr>
      </p:pic>
      <p:pic>
        <p:nvPicPr>
          <p:cNvPr id="4" name="Image 3"/>
          <p:cNvPicPr>
            <a:picLocks noChangeAspect="1"/>
          </p:cNvPicPr>
          <p:nvPr/>
        </p:nvPicPr>
        <p:blipFill>
          <a:blip r:embed="rId6"/>
          <a:stretch>
            <a:fillRect/>
          </a:stretch>
        </p:blipFill>
        <p:spPr>
          <a:xfrm>
            <a:off x="2987824" y="1196752"/>
            <a:ext cx="5117602" cy="2261737"/>
          </a:xfrm>
          <a:prstGeom prst="rect">
            <a:avLst/>
          </a:prstGeom>
        </p:spPr>
      </p:pic>
      <p:cxnSp>
        <p:nvCxnSpPr>
          <p:cNvPr id="6" name="Connecteur droit avec flèche 5"/>
          <p:cNvCxnSpPr/>
          <p:nvPr/>
        </p:nvCxnSpPr>
        <p:spPr>
          <a:xfrm>
            <a:off x="2051720" y="1340768"/>
            <a:ext cx="936104" cy="0"/>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pic>
        <p:nvPicPr>
          <p:cNvPr id="7" name="Image 6"/>
          <p:cNvPicPr>
            <a:picLocks noChangeAspect="1"/>
          </p:cNvPicPr>
          <p:nvPr/>
        </p:nvPicPr>
        <p:blipFill>
          <a:blip r:embed="rId7"/>
          <a:stretch>
            <a:fillRect/>
          </a:stretch>
        </p:blipFill>
        <p:spPr>
          <a:xfrm>
            <a:off x="683568" y="3654184"/>
            <a:ext cx="7802064" cy="1047896"/>
          </a:xfrm>
          <a:prstGeom prst="rect">
            <a:avLst/>
          </a:prstGeom>
        </p:spPr>
      </p:pic>
      <p:sp>
        <p:nvSpPr>
          <p:cNvPr id="8" name="ZoneTexte 7"/>
          <p:cNvSpPr txBox="1"/>
          <p:nvPr/>
        </p:nvSpPr>
        <p:spPr>
          <a:xfrm>
            <a:off x="1077369" y="4912597"/>
            <a:ext cx="7882359" cy="584775"/>
          </a:xfrm>
          <a:prstGeom prst="rect">
            <a:avLst/>
          </a:prstGeom>
          <a:noFill/>
        </p:spPr>
        <p:txBody>
          <a:bodyPr wrap="square" rtlCol="0">
            <a:spAutoFit/>
          </a:bodyPr>
          <a:lstStyle/>
          <a:p>
            <a:r>
              <a:rPr lang="fr-FR" sz="3200" dirty="0">
                <a:solidFill>
                  <a:srgbClr val="FF0000"/>
                </a:solidFill>
              </a:rPr>
              <a:t>A copier dans le &lt;body&gt; du fichier index.html</a:t>
            </a:r>
          </a:p>
        </p:txBody>
      </p:sp>
    </p:spTree>
    <p:extLst>
      <p:ext uri="{BB962C8B-B14F-4D97-AF65-F5344CB8AC3E}">
        <p14:creationId xmlns:p14="http://schemas.microsoft.com/office/powerpoint/2010/main" val="9204061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ZoneTexte 1"/>
          <p:cNvSpPr txBox="1"/>
          <p:nvPr/>
        </p:nvSpPr>
        <p:spPr>
          <a:xfrm>
            <a:off x="19240" y="1171213"/>
            <a:ext cx="9124760" cy="646331"/>
          </a:xfrm>
          <a:prstGeom prst="rect">
            <a:avLst/>
          </a:prstGeom>
          <a:noFill/>
        </p:spPr>
        <p:txBody>
          <a:bodyPr wrap="square" rtlCol="0">
            <a:spAutoFit/>
          </a:bodyPr>
          <a:lstStyle/>
          <a:p>
            <a:r>
              <a:rPr lang="fr-FR" sz="3600" dirty="0">
                <a:solidFill>
                  <a:schemeClr val="tx2"/>
                </a:solidFill>
              </a:rPr>
              <a:t>Mise en place pour l’utilisation de </a:t>
            </a:r>
            <a:r>
              <a:rPr lang="fr-FR" sz="3600" dirty="0" err="1">
                <a:solidFill>
                  <a:schemeClr val="tx2"/>
                </a:solidFill>
              </a:rPr>
              <a:t>Bootstrap</a:t>
            </a:r>
            <a:endParaRPr lang="fr-FR" sz="3600" dirty="0">
              <a:solidFill>
                <a:schemeClr val="tx2"/>
              </a:solidFill>
            </a:endParaRPr>
          </a:p>
        </p:txBody>
      </p:sp>
      <p:sp>
        <p:nvSpPr>
          <p:cNvPr id="17" name="ZoneTexte 16"/>
          <p:cNvSpPr txBox="1"/>
          <p:nvPr/>
        </p:nvSpPr>
        <p:spPr>
          <a:xfrm>
            <a:off x="-47830" y="1930518"/>
            <a:ext cx="9191830" cy="1569660"/>
          </a:xfrm>
          <a:prstGeom prst="rect">
            <a:avLst/>
          </a:prstGeom>
          <a:noFill/>
        </p:spPr>
        <p:txBody>
          <a:bodyPr wrap="square" rtlCol="0">
            <a:spAutoFit/>
          </a:bodyPr>
          <a:lstStyle/>
          <a:p>
            <a:r>
              <a:rPr lang="fr-FR" sz="2400" dirty="0">
                <a:solidFill>
                  <a:schemeClr val="tx2"/>
                </a:solidFill>
              </a:rPr>
              <a:t>La dernière version de Bootstrap est la version </a:t>
            </a:r>
            <a:r>
              <a:rPr lang="fr-FR" sz="2400" b="1" dirty="0">
                <a:solidFill>
                  <a:schemeClr val="tx2"/>
                </a:solidFill>
              </a:rPr>
              <a:t>Bootstrap v5.1.0 </a:t>
            </a:r>
            <a:r>
              <a:rPr lang="fr-FR" sz="2400" i="1" dirty="0">
                <a:solidFill>
                  <a:schemeClr val="tx2"/>
                </a:solidFill>
              </a:rPr>
              <a:t>(au 09/2021)   - </a:t>
            </a:r>
            <a:r>
              <a:rPr lang="fr-FR" sz="2400" b="1" dirty="0">
                <a:solidFill>
                  <a:schemeClr val="tx2"/>
                </a:solidFill>
              </a:rPr>
              <a:t>Bootstrap v4.5.2 </a:t>
            </a:r>
            <a:r>
              <a:rPr lang="fr-FR" sz="2400" i="1" dirty="0">
                <a:solidFill>
                  <a:schemeClr val="tx2"/>
                </a:solidFill>
              </a:rPr>
              <a:t>(au 09/2020)</a:t>
            </a:r>
          </a:p>
          <a:p>
            <a:endParaRPr lang="fr-FR" sz="2400" i="1" dirty="0">
              <a:solidFill>
                <a:schemeClr val="tx2"/>
              </a:solidFill>
            </a:endParaRPr>
          </a:p>
          <a:p>
            <a:endParaRPr lang="fr-FR" sz="2400" dirty="0"/>
          </a:p>
        </p:txBody>
      </p:sp>
      <p:sp>
        <p:nvSpPr>
          <p:cNvPr id="4" name="Rectangle 3"/>
          <p:cNvSpPr/>
          <p:nvPr/>
        </p:nvSpPr>
        <p:spPr>
          <a:xfrm>
            <a:off x="19239" y="2643846"/>
            <a:ext cx="8158717" cy="461665"/>
          </a:xfrm>
          <a:prstGeom prst="rect">
            <a:avLst/>
          </a:prstGeom>
        </p:spPr>
        <p:txBody>
          <a:bodyPr wrap="square">
            <a:spAutoFit/>
          </a:bodyPr>
          <a:lstStyle/>
          <a:p>
            <a:r>
              <a:rPr lang="fr-FR" sz="2400" dirty="0">
                <a:solidFill>
                  <a:schemeClr val="tx2"/>
                </a:solidFill>
                <a:latin typeface="-apple-system"/>
              </a:rPr>
              <a:t>Nous utiliserons l’éditeur de texte : </a:t>
            </a:r>
            <a:r>
              <a:rPr lang="fr-FR" sz="2400" b="1" dirty="0">
                <a:solidFill>
                  <a:schemeClr val="tx2"/>
                </a:solidFill>
              </a:rPr>
              <a:t>Visual Studio Code </a:t>
            </a:r>
            <a:endParaRPr lang="fr-FR" sz="2400" b="1" dirty="0">
              <a:solidFill>
                <a:schemeClr val="tx2"/>
              </a:solidFill>
              <a:latin typeface="-apple-system"/>
            </a:endParaRPr>
          </a:p>
        </p:txBody>
      </p:sp>
      <p:sp>
        <p:nvSpPr>
          <p:cNvPr id="5" name="Rectangle 4"/>
          <p:cNvSpPr/>
          <p:nvPr/>
        </p:nvSpPr>
        <p:spPr>
          <a:xfrm>
            <a:off x="-28590" y="3257043"/>
            <a:ext cx="9191830" cy="1200329"/>
          </a:xfrm>
          <a:prstGeom prst="rect">
            <a:avLst/>
          </a:prstGeom>
        </p:spPr>
        <p:txBody>
          <a:bodyPr wrap="square">
            <a:spAutoFit/>
          </a:bodyPr>
          <a:lstStyle/>
          <a:p>
            <a:r>
              <a:rPr lang="fr-FR" sz="2400" dirty="0">
                <a:solidFill>
                  <a:schemeClr val="tx2"/>
                </a:solidFill>
                <a:latin typeface="-apple-system"/>
              </a:rPr>
              <a:t>Pour commencer, il faut entrer des éléments essentiels dans le &lt;</a:t>
            </a:r>
            <a:r>
              <a:rPr lang="fr-FR" sz="2400" dirty="0" err="1">
                <a:solidFill>
                  <a:schemeClr val="tx2"/>
                </a:solidFill>
                <a:latin typeface="-apple-system"/>
              </a:rPr>
              <a:t>head</a:t>
            </a:r>
            <a:r>
              <a:rPr lang="fr-FR" sz="2400" dirty="0">
                <a:solidFill>
                  <a:schemeClr val="tx2"/>
                </a:solidFill>
                <a:latin typeface="-apple-system"/>
              </a:rPr>
              <a:t>&gt;</a:t>
            </a:r>
          </a:p>
          <a:p>
            <a:endParaRPr lang="fr-FR" sz="2400" dirty="0">
              <a:solidFill>
                <a:srgbClr val="212529"/>
              </a:solidFill>
              <a:latin typeface="-apple-system"/>
            </a:endParaRPr>
          </a:p>
        </p:txBody>
      </p:sp>
      <p:pic>
        <p:nvPicPr>
          <p:cNvPr id="7" name="Image 6"/>
          <p:cNvPicPr>
            <a:picLocks noChangeAspect="1"/>
          </p:cNvPicPr>
          <p:nvPr/>
        </p:nvPicPr>
        <p:blipFill>
          <a:blip r:embed="rId5"/>
          <a:stretch>
            <a:fillRect/>
          </a:stretch>
        </p:blipFill>
        <p:spPr>
          <a:xfrm>
            <a:off x="1" y="4261216"/>
            <a:ext cx="9108148" cy="392312"/>
          </a:xfrm>
          <a:prstGeom prst="rect">
            <a:avLst/>
          </a:prstGeom>
        </p:spPr>
      </p:pic>
      <p:pic>
        <p:nvPicPr>
          <p:cNvPr id="8" name="Image 7"/>
          <p:cNvPicPr>
            <a:picLocks noChangeAspect="1"/>
          </p:cNvPicPr>
          <p:nvPr/>
        </p:nvPicPr>
        <p:blipFill>
          <a:blip r:embed="rId6"/>
          <a:stretch>
            <a:fillRect/>
          </a:stretch>
        </p:blipFill>
        <p:spPr>
          <a:xfrm>
            <a:off x="-47830" y="4833669"/>
            <a:ext cx="9211069" cy="576376"/>
          </a:xfrm>
          <a:prstGeom prst="rect">
            <a:avLst/>
          </a:prstGeom>
        </p:spPr>
      </p:pic>
    </p:spTree>
    <p:extLst>
      <p:ext uri="{BB962C8B-B14F-4D97-AF65-F5344CB8AC3E}">
        <p14:creationId xmlns:p14="http://schemas.microsoft.com/office/powerpoint/2010/main" val="2218235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7170" name="Picture 2" descr="https://media.lesechos.com/api/v1/images/view/5c5ef90e3e45466bcb4423a3/contenu_article/image.jpg">
            <a:extLst>
              <a:ext uri="{FF2B5EF4-FFF2-40B4-BE49-F238E27FC236}">
                <a16:creationId xmlns:a16="http://schemas.microsoft.com/office/drawing/2014/main" id="{5615AAEB-1AF1-4291-82CB-E5BB126F95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2227" y="1174513"/>
            <a:ext cx="5576862" cy="506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256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4" name="ZoneTexte 3"/>
          <p:cNvSpPr txBox="1"/>
          <p:nvPr/>
        </p:nvSpPr>
        <p:spPr>
          <a:xfrm>
            <a:off x="603431" y="1340768"/>
            <a:ext cx="7784993" cy="432048"/>
          </a:xfrm>
          <a:prstGeom prst="rect">
            <a:avLst/>
          </a:prstGeom>
          <a:noFill/>
        </p:spPr>
        <p:txBody>
          <a:bodyPr wrap="square" rtlCol="0">
            <a:spAutoFit/>
          </a:bodyPr>
          <a:lstStyle/>
          <a:p>
            <a:endParaRPr lang="fr-FR" dirty="0"/>
          </a:p>
        </p:txBody>
      </p:sp>
      <p:pic>
        <p:nvPicPr>
          <p:cNvPr id="8" name="Image 7"/>
          <p:cNvPicPr>
            <a:picLocks noChangeAspect="1"/>
          </p:cNvPicPr>
          <p:nvPr/>
        </p:nvPicPr>
        <p:blipFill>
          <a:blip r:embed="rId5"/>
          <a:stretch>
            <a:fillRect/>
          </a:stretch>
        </p:blipFill>
        <p:spPr>
          <a:xfrm>
            <a:off x="86487" y="1013019"/>
            <a:ext cx="8873241" cy="5389082"/>
          </a:xfrm>
          <a:prstGeom prst="rect">
            <a:avLst/>
          </a:prstGeom>
        </p:spPr>
      </p:pic>
    </p:spTree>
    <p:extLst>
      <p:ext uri="{BB962C8B-B14F-4D97-AF65-F5344CB8AC3E}">
        <p14:creationId xmlns:p14="http://schemas.microsoft.com/office/powerpoint/2010/main" val="12190808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2" name="Image 1"/>
          <p:cNvPicPr>
            <a:picLocks noChangeAspect="1"/>
          </p:cNvPicPr>
          <p:nvPr/>
        </p:nvPicPr>
        <p:blipFill>
          <a:blip r:embed="rId5"/>
          <a:stretch>
            <a:fillRect/>
          </a:stretch>
        </p:blipFill>
        <p:spPr>
          <a:xfrm>
            <a:off x="0" y="2048621"/>
            <a:ext cx="8945249" cy="3229426"/>
          </a:xfrm>
          <a:prstGeom prst="rect">
            <a:avLst/>
          </a:prstGeom>
        </p:spPr>
      </p:pic>
      <p:sp>
        <p:nvSpPr>
          <p:cNvPr id="4" name="Rectangle 3"/>
          <p:cNvSpPr/>
          <p:nvPr/>
        </p:nvSpPr>
        <p:spPr>
          <a:xfrm>
            <a:off x="2693932" y="1284969"/>
            <a:ext cx="3557384" cy="584775"/>
          </a:xfrm>
          <a:prstGeom prst="rect">
            <a:avLst/>
          </a:prstGeom>
        </p:spPr>
        <p:txBody>
          <a:bodyPr wrap="none">
            <a:spAutoFit/>
          </a:bodyPr>
          <a:lstStyle/>
          <a:p>
            <a:r>
              <a:rPr lang="fr-FR" sz="3200" dirty="0">
                <a:solidFill>
                  <a:schemeClr val="tx2"/>
                </a:solidFill>
              </a:rPr>
              <a:t>Ce que cela donne : </a:t>
            </a:r>
            <a:endParaRPr lang="fr-FR" sz="3200" dirty="0"/>
          </a:p>
        </p:txBody>
      </p:sp>
    </p:spTree>
    <p:extLst>
      <p:ext uri="{BB962C8B-B14F-4D97-AF65-F5344CB8AC3E}">
        <p14:creationId xmlns:p14="http://schemas.microsoft.com/office/powerpoint/2010/main" val="10040284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002060"/>
                </a:solidFill>
                <a:latin typeface="+mn-lt"/>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002060"/>
                </a:solidFill>
                <a:effectLst>
                  <a:outerShdw dist="17961" dir="8100000" algn="ctr" rotWithShape="0">
                    <a:srgbClr val="A5A5A5">
                      <a:alpha val="74998"/>
                    </a:srgbClr>
                  </a:outerShdw>
                </a:effectLst>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17" name="Espace réservé du numéro de diapositive 1"/>
          <p:cNvSpPr>
            <a:spLocks noGrp="1"/>
          </p:cNvSpPr>
          <p:nvPr>
            <p:ph type="sldNum" sz="quarter" idx="12"/>
          </p:nvPr>
        </p:nvSpPr>
        <p:spPr>
          <a:xfrm>
            <a:off x="6457950" y="6356351"/>
            <a:ext cx="2057400" cy="365125"/>
          </a:xfrm>
        </p:spPr>
        <p:txBody>
          <a:bodyPr/>
          <a:lstStyle/>
          <a:p>
            <a:pPr>
              <a:defRPr/>
            </a:pPr>
            <a:fld id="{9B9963AD-68A0-4161-8A1A-A52483EEB60B}" type="slidenum">
              <a:rPr lang="fr-FR" altLang="fr-FR" smtClean="0">
                <a:solidFill>
                  <a:srgbClr val="002060"/>
                </a:solidFill>
              </a:rPr>
              <a:pPr>
                <a:defRPr/>
              </a:pPr>
              <a:t>132</a:t>
            </a:fld>
            <a:endParaRPr lang="fr-FR" altLang="fr-FR">
              <a:solidFill>
                <a:srgbClr val="002060"/>
              </a:solidFill>
            </a:endParaRPr>
          </a:p>
        </p:txBody>
      </p:sp>
      <p:sp>
        <p:nvSpPr>
          <p:cNvPr id="18" name="Rectangle 17"/>
          <p:cNvSpPr/>
          <p:nvPr/>
        </p:nvSpPr>
        <p:spPr>
          <a:xfrm>
            <a:off x="3545505" y="1172038"/>
            <a:ext cx="2271904" cy="369332"/>
          </a:xfrm>
          <a:prstGeom prst="rect">
            <a:avLst/>
          </a:prstGeom>
        </p:spPr>
        <p:txBody>
          <a:bodyPr wrap="none">
            <a:spAutoFit/>
          </a:bodyPr>
          <a:lstStyle/>
          <a:p>
            <a:r>
              <a:rPr lang="fr-FR" dirty="0">
                <a:solidFill>
                  <a:srgbClr val="002060"/>
                </a:solidFill>
              </a:rPr>
              <a:t>Formulaire de Contact</a:t>
            </a:r>
          </a:p>
        </p:txBody>
      </p:sp>
      <p:sp>
        <p:nvSpPr>
          <p:cNvPr id="19" name="Rectangle 18"/>
          <p:cNvSpPr/>
          <p:nvPr/>
        </p:nvSpPr>
        <p:spPr>
          <a:xfrm>
            <a:off x="2096968" y="1680688"/>
            <a:ext cx="6678488" cy="369332"/>
          </a:xfrm>
          <a:prstGeom prst="rect">
            <a:avLst/>
          </a:prstGeom>
        </p:spPr>
        <p:txBody>
          <a:bodyPr wrap="square">
            <a:spAutoFit/>
          </a:bodyPr>
          <a:lstStyle/>
          <a:p>
            <a:r>
              <a:rPr lang="fr-FR" dirty="0">
                <a:solidFill>
                  <a:srgbClr val="002060"/>
                </a:solidFill>
              </a:rPr>
              <a:t>https://mdbootstrap.com/docs/jquery/forms/contact/</a:t>
            </a:r>
          </a:p>
        </p:txBody>
      </p:sp>
      <p:pic>
        <p:nvPicPr>
          <p:cNvPr id="20" name="Image 19"/>
          <p:cNvPicPr>
            <a:picLocks noChangeAspect="1"/>
          </p:cNvPicPr>
          <p:nvPr/>
        </p:nvPicPr>
        <p:blipFill>
          <a:blip r:embed="rId5"/>
          <a:stretch>
            <a:fillRect/>
          </a:stretch>
        </p:blipFill>
        <p:spPr>
          <a:xfrm>
            <a:off x="1187624" y="2666953"/>
            <a:ext cx="6818599" cy="2971113"/>
          </a:xfrm>
          <a:prstGeom prst="rect">
            <a:avLst/>
          </a:prstGeom>
        </p:spPr>
      </p:pic>
      <p:sp>
        <p:nvSpPr>
          <p:cNvPr id="21" name="Rectangle 20"/>
          <p:cNvSpPr/>
          <p:nvPr/>
        </p:nvSpPr>
        <p:spPr>
          <a:xfrm>
            <a:off x="1335104" y="5972942"/>
            <a:ext cx="6729471" cy="369332"/>
          </a:xfrm>
          <a:prstGeom prst="rect">
            <a:avLst/>
          </a:prstGeom>
        </p:spPr>
        <p:txBody>
          <a:bodyPr wrap="none">
            <a:spAutoFit/>
          </a:bodyPr>
          <a:lstStyle/>
          <a:p>
            <a:r>
              <a:rPr lang="fr-FR" dirty="0">
                <a:solidFill>
                  <a:srgbClr val="002060"/>
                </a:solidFill>
              </a:rPr>
              <a:t>C’est un exemple qui vous faudra adapter en fonction de vos besoins…</a:t>
            </a:r>
          </a:p>
        </p:txBody>
      </p:sp>
    </p:spTree>
    <p:extLst>
      <p:ext uri="{BB962C8B-B14F-4D97-AF65-F5344CB8AC3E}">
        <p14:creationId xmlns:p14="http://schemas.microsoft.com/office/powerpoint/2010/main" val="8142112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002060"/>
                </a:solidFill>
                <a:latin typeface="+mn-lt"/>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002060"/>
                </a:solidFill>
                <a:effectLst>
                  <a:outerShdw dist="17961" dir="8100000" algn="ctr" rotWithShape="0">
                    <a:srgbClr val="A5A5A5">
                      <a:alpha val="74998"/>
                    </a:srgbClr>
                  </a:outerShdw>
                </a:effectLst>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17" name="Espace réservé du numéro de diapositive 1"/>
          <p:cNvSpPr>
            <a:spLocks noGrp="1"/>
          </p:cNvSpPr>
          <p:nvPr>
            <p:ph type="sldNum" sz="quarter" idx="12"/>
          </p:nvPr>
        </p:nvSpPr>
        <p:spPr>
          <a:xfrm>
            <a:off x="6457950" y="6356351"/>
            <a:ext cx="2057400" cy="365125"/>
          </a:xfrm>
        </p:spPr>
        <p:txBody>
          <a:bodyPr/>
          <a:lstStyle/>
          <a:p>
            <a:pPr>
              <a:defRPr/>
            </a:pPr>
            <a:fld id="{9B9963AD-68A0-4161-8A1A-A52483EEB60B}" type="slidenum">
              <a:rPr lang="fr-FR" altLang="fr-FR" smtClean="0">
                <a:solidFill>
                  <a:srgbClr val="002060"/>
                </a:solidFill>
              </a:rPr>
              <a:pPr>
                <a:defRPr/>
              </a:pPr>
              <a:t>133</a:t>
            </a:fld>
            <a:endParaRPr lang="fr-FR" altLang="fr-FR">
              <a:solidFill>
                <a:srgbClr val="002060"/>
              </a:solidFill>
            </a:endParaRPr>
          </a:p>
        </p:txBody>
      </p:sp>
      <p:sp>
        <p:nvSpPr>
          <p:cNvPr id="21" name="Rectangle 20"/>
          <p:cNvSpPr/>
          <p:nvPr/>
        </p:nvSpPr>
        <p:spPr>
          <a:xfrm>
            <a:off x="1429090" y="1196752"/>
            <a:ext cx="6729471" cy="369332"/>
          </a:xfrm>
          <a:prstGeom prst="rect">
            <a:avLst/>
          </a:prstGeom>
        </p:spPr>
        <p:txBody>
          <a:bodyPr wrap="none">
            <a:spAutoFit/>
          </a:bodyPr>
          <a:lstStyle/>
          <a:p>
            <a:r>
              <a:rPr lang="fr-FR" dirty="0">
                <a:solidFill>
                  <a:srgbClr val="002060"/>
                </a:solidFill>
              </a:rPr>
              <a:t>C’est un exemple qui vous faudra adapter en fonction de vos besoins…</a:t>
            </a:r>
          </a:p>
        </p:txBody>
      </p:sp>
      <p:pic>
        <p:nvPicPr>
          <p:cNvPr id="2" name="Image 1"/>
          <p:cNvPicPr>
            <a:picLocks noChangeAspect="1"/>
          </p:cNvPicPr>
          <p:nvPr/>
        </p:nvPicPr>
        <p:blipFill>
          <a:blip r:embed="rId5"/>
          <a:stretch>
            <a:fillRect/>
          </a:stretch>
        </p:blipFill>
        <p:spPr>
          <a:xfrm>
            <a:off x="32704" y="1178972"/>
            <a:ext cx="9078592" cy="4925112"/>
          </a:xfrm>
          <a:prstGeom prst="rect">
            <a:avLst/>
          </a:prstGeom>
        </p:spPr>
      </p:pic>
    </p:spTree>
    <p:extLst>
      <p:ext uri="{BB962C8B-B14F-4D97-AF65-F5344CB8AC3E}">
        <p14:creationId xmlns:p14="http://schemas.microsoft.com/office/powerpoint/2010/main" val="39408324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002060"/>
                </a:solidFill>
                <a:latin typeface="+mn-lt"/>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002060"/>
                </a:solidFill>
                <a:effectLst>
                  <a:outerShdw dist="17961" dir="8100000" algn="ctr" rotWithShape="0">
                    <a:srgbClr val="A5A5A5">
                      <a:alpha val="74998"/>
                    </a:srgbClr>
                  </a:outerShdw>
                </a:effectLst>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17" name="Espace réservé du numéro de diapositive 1"/>
          <p:cNvSpPr>
            <a:spLocks noGrp="1"/>
          </p:cNvSpPr>
          <p:nvPr>
            <p:ph type="sldNum" sz="quarter" idx="12"/>
          </p:nvPr>
        </p:nvSpPr>
        <p:spPr>
          <a:xfrm>
            <a:off x="6457950" y="6356351"/>
            <a:ext cx="2057400" cy="365125"/>
          </a:xfrm>
        </p:spPr>
        <p:txBody>
          <a:bodyPr/>
          <a:lstStyle/>
          <a:p>
            <a:pPr>
              <a:defRPr/>
            </a:pPr>
            <a:fld id="{9B9963AD-68A0-4161-8A1A-A52483EEB60B}" type="slidenum">
              <a:rPr lang="fr-FR" altLang="fr-FR" smtClean="0">
                <a:solidFill>
                  <a:srgbClr val="002060"/>
                </a:solidFill>
              </a:rPr>
              <a:pPr>
                <a:defRPr/>
              </a:pPr>
              <a:t>134</a:t>
            </a:fld>
            <a:endParaRPr lang="fr-FR" altLang="fr-FR">
              <a:solidFill>
                <a:srgbClr val="002060"/>
              </a:solidFill>
            </a:endParaRPr>
          </a:p>
        </p:txBody>
      </p:sp>
      <p:sp>
        <p:nvSpPr>
          <p:cNvPr id="18" name="Rectangle 17"/>
          <p:cNvSpPr/>
          <p:nvPr/>
        </p:nvSpPr>
        <p:spPr>
          <a:xfrm>
            <a:off x="3455286" y="1025368"/>
            <a:ext cx="3373552" cy="369332"/>
          </a:xfrm>
          <a:prstGeom prst="rect">
            <a:avLst/>
          </a:prstGeom>
        </p:spPr>
        <p:txBody>
          <a:bodyPr wrap="none">
            <a:spAutoFit/>
          </a:bodyPr>
          <a:lstStyle/>
          <a:p>
            <a:r>
              <a:rPr lang="fr-FR" dirty="0">
                <a:solidFill>
                  <a:srgbClr val="002060"/>
                </a:solidFill>
              </a:rPr>
              <a:t>A copier dans le fichier index.html</a:t>
            </a:r>
          </a:p>
        </p:txBody>
      </p:sp>
      <p:sp>
        <p:nvSpPr>
          <p:cNvPr id="2" name="Rectangle 1"/>
          <p:cNvSpPr/>
          <p:nvPr/>
        </p:nvSpPr>
        <p:spPr>
          <a:xfrm>
            <a:off x="240868" y="1388467"/>
            <a:ext cx="4286622" cy="5386090"/>
          </a:xfrm>
          <a:prstGeom prst="rect">
            <a:avLst/>
          </a:prstGeom>
        </p:spPr>
        <p:txBody>
          <a:bodyPr wrap="square">
            <a:spAutoFit/>
          </a:bodyPr>
          <a:lstStyle/>
          <a:p>
            <a:r>
              <a:rPr lang="fr-FR" sz="800" dirty="0"/>
              <a:t>&lt;!--Section: Contact v.2--&gt;</a:t>
            </a:r>
          </a:p>
          <a:p>
            <a:r>
              <a:rPr lang="fr-FR" sz="800" dirty="0"/>
              <a:t>&lt;section class="mb-4"&gt;</a:t>
            </a:r>
          </a:p>
          <a:p>
            <a:endParaRPr lang="fr-FR" sz="800" dirty="0"/>
          </a:p>
          <a:p>
            <a:r>
              <a:rPr lang="fr-FR" sz="800" dirty="0"/>
              <a:t>    &lt;!--Section </a:t>
            </a:r>
            <a:r>
              <a:rPr lang="fr-FR" sz="800" dirty="0" err="1"/>
              <a:t>heading</a:t>
            </a:r>
            <a:r>
              <a:rPr lang="fr-FR" sz="800" dirty="0"/>
              <a:t>--&gt;</a:t>
            </a:r>
          </a:p>
          <a:p>
            <a:r>
              <a:rPr lang="fr-FR" sz="800" dirty="0"/>
              <a:t>    &lt;h2 class="h1-responsive font-</a:t>
            </a:r>
            <a:r>
              <a:rPr lang="fr-FR" sz="800" dirty="0" err="1"/>
              <a:t>weight</a:t>
            </a:r>
            <a:r>
              <a:rPr lang="fr-FR" sz="800" dirty="0"/>
              <a:t>-</a:t>
            </a:r>
            <a:r>
              <a:rPr lang="fr-FR" sz="800" dirty="0" err="1"/>
              <a:t>bold</a:t>
            </a:r>
            <a:r>
              <a:rPr lang="fr-FR" sz="800" dirty="0"/>
              <a:t> </a:t>
            </a:r>
            <a:r>
              <a:rPr lang="fr-FR" sz="800" dirty="0" err="1"/>
              <a:t>text</a:t>
            </a:r>
            <a:r>
              <a:rPr lang="fr-FR" sz="800" dirty="0"/>
              <a:t>-center my-4"&gt;Contact us&lt;/h2&gt;</a:t>
            </a:r>
          </a:p>
          <a:p>
            <a:r>
              <a:rPr lang="fr-FR" sz="800" dirty="0"/>
              <a:t>    &lt;!--Section description--&gt;</a:t>
            </a:r>
          </a:p>
          <a:p>
            <a:r>
              <a:rPr lang="fr-FR" sz="800" dirty="0"/>
              <a:t>    &lt;p class="</a:t>
            </a:r>
            <a:r>
              <a:rPr lang="fr-FR" sz="800" dirty="0" err="1"/>
              <a:t>text</a:t>
            </a:r>
            <a:r>
              <a:rPr lang="fr-FR" sz="800" dirty="0"/>
              <a:t>-center w-responsive mx-auto mb-5"&gt;Do </a:t>
            </a:r>
            <a:r>
              <a:rPr lang="fr-FR" sz="800" dirty="0" err="1"/>
              <a:t>you</a:t>
            </a:r>
            <a:r>
              <a:rPr lang="fr-FR" sz="800" dirty="0"/>
              <a:t> have </a:t>
            </a:r>
            <a:r>
              <a:rPr lang="fr-FR" sz="800" dirty="0" err="1"/>
              <a:t>any</a:t>
            </a:r>
            <a:r>
              <a:rPr lang="fr-FR" sz="800" dirty="0"/>
              <a:t> questions? </a:t>
            </a:r>
            <a:r>
              <a:rPr lang="fr-FR" sz="800" dirty="0" err="1"/>
              <a:t>Please</a:t>
            </a:r>
            <a:r>
              <a:rPr lang="fr-FR" sz="800" dirty="0"/>
              <a:t> do not </a:t>
            </a:r>
            <a:r>
              <a:rPr lang="fr-FR" sz="800" dirty="0" err="1"/>
              <a:t>hesitate</a:t>
            </a:r>
            <a:r>
              <a:rPr lang="fr-FR" sz="800" dirty="0"/>
              <a:t> to contact us </a:t>
            </a:r>
            <a:r>
              <a:rPr lang="fr-FR" sz="800" dirty="0" err="1"/>
              <a:t>directly</a:t>
            </a:r>
            <a:r>
              <a:rPr lang="fr-FR" sz="800" dirty="0"/>
              <a:t>. Our team </a:t>
            </a:r>
            <a:r>
              <a:rPr lang="fr-FR" sz="800" dirty="0" err="1"/>
              <a:t>will</a:t>
            </a:r>
            <a:r>
              <a:rPr lang="fr-FR" sz="800" dirty="0"/>
              <a:t> come back to </a:t>
            </a:r>
            <a:r>
              <a:rPr lang="fr-FR" sz="800" dirty="0" err="1"/>
              <a:t>you</a:t>
            </a:r>
            <a:r>
              <a:rPr lang="fr-FR" sz="800" dirty="0"/>
              <a:t> </a:t>
            </a:r>
            <a:r>
              <a:rPr lang="fr-FR" sz="800" dirty="0" err="1"/>
              <a:t>within</a:t>
            </a:r>
            <a:endParaRPr lang="fr-FR" sz="800" dirty="0"/>
          </a:p>
          <a:p>
            <a:r>
              <a:rPr lang="fr-FR" sz="800" dirty="0"/>
              <a:t>        a </a:t>
            </a:r>
            <a:r>
              <a:rPr lang="fr-FR" sz="800" dirty="0" err="1"/>
              <a:t>matter</a:t>
            </a:r>
            <a:r>
              <a:rPr lang="fr-FR" sz="800" dirty="0"/>
              <a:t> of </a:t>
            </a:r>
            <a:r>
              <a:rPr lang="fr-FR" sz="800" dirty="0" err="1"/>
              <a:t>hours</a:t>
            </a:r>
            <a:r>
              <a:rPr lang="fr-FR" sz="800" dirty="0"/>
              <a:t> to help </a:t>
            </a:r>
            <a:r>
              <a:rPr lang="fr-FR" sz="800" dirty="0" err="1"/>
              <a:t>you</a:t>
            </a:r>
            <a:r>
              <a:rPr lang="fr-FR" sz="800" dirty="0"/>
              <a:t>.&lt;/p&gt;</a:t>
            </a:r>
          </a:p>
          <a:p>
            <a:endParaRPr lang="fr-FR" sz="800" dirty="0"/>
          </a:p>
          <a:p>
            <a:r>
              <a:rPr lang="fr-FR" sz="800" dirty="0"/>
              <a:t>    &lt;div class="</a:t>
            </a:r>
            <a:r>
              <a:rPr lang="fr-FR" sz="800" dirty="0" err="1"/>
              <a:t>row</a:t>
            </a:r>
            <a:r>
              <a:rPr lang="fr-FR" sz="800" dirty="0"/>
              <a:t>"&gt;</a:t>
            </a:r>
          </a:p>
          <a:p>
            <a:endParaRPr lang="fr-FR" sz="800" dirty="0"/>
          </a:p>
          <a:p>
            <a:r>
              <a:rPr lang="fr-FR" sz="800" dirty="0"/>
              <a:t>        &lt;!--</a:t>
            </a:r>
            <a:r>
              <a:rPr lang="fr-FR" sz="800" dirty="0" err="1"/>
              <a:t>Grid</a:t>
            </a:r>
            <a:r>
              <a:rPr lang="fr-FR" sz="800" dirty="0"/>
              <a:t> </a:t>
            </a:r>
            <a:r>
              <a:rPr lang="fr-FR" sz="800" dirty="0" err="1"/>
              <a:t>column</a:t>
            </a:r>
            <a:r>
              <a:rPr lang="fr-FR" sz="800" dirty="0"/>
              <a:t>--&gt;</a:t>
            </a:r>
          </a:p>
          <a:p>
            <a:r>
              <a:rPr lang="fr-FR" sz="800" dirty="0"/>
              <a:t>        &lt;div class="col-md-9 mb-md-0 mb-5"&gt;</a:t>
            </a:r>
          </a:p>
          <a:p>
            <a:r>
              <a:rPr lang="fr-FR" sz="800" dirty="0"/>
              <a:t>            &lt;</a:t>
            </a:r>
            <a:r>
              <a:rPr lang="fr-FR" sz="800" dirty="0" err="1"/>
              <a:t>form</a:t>
            </a:r>
            <a:r>
              <a:rPr lang="fr-FR" sz="800" dirty="0"/>
              <a:t> id="contact-</a:t>
            </a:r>
            <a:r>
              <a:rPr lang="fr-FR" sz="800" dirty="0" err="1"/>
              <a:t>form</a:t>
            </a:r>
            <a:r>
              <a:rPr lang="fr-FR" sz="800" dirty="0"/>
              <a:t>" </a:t>
            </a:r>
            <a:r>
              <a:rPr lang="fr-FR" sz="800" dirty="0" err="1"/>
              <a:t>name</a:t>
            </a:r>
            <a:r>
              <a:rPr lang="fr-FR" sz="800" dirty="0"/>
              <a:t>="contact-</a:t>
            </a:r>
            <a:r>
              <a:rPr lang="fr-FR" sz="800" dirty="0" err="1"/>
              <a:t>form</a:t>
            </a:r>
            <a:r>
              <a:rPr lang="fr-FR" sz="800" dirty="0"/>
              <a:t>" action="</a:t>
            </a:r>
            <a:r>
              <a:rPr lang="fr-FR" sz="800" dirty="0" err="1"/>
              <a:t>mail.php</a:t>
            </a:r>
            <a:r>
              <a:rPr lang="fr-FR" sz="800" dirty="0"/>
              <a:t>" </a:t>
            </a:r>
            <a:r>
              <a:rPr lang="fr-FR" sz="800" dirty="0" err="1"/>
              <a:t>method</a:t>
            </a:r>
            <a:r>
              <a:rPr lang="fr-FR" sz="800" dirty="0"/>
              <a:t>="POST"&gt;</a:t>
            </a:r>
          </a:p>
          <a:p>
            <a:endParaRPr lang="fr-FR" sz="800" dirty="0"/>
          </a:p>
          <a:p>
            <a:r>
              <a:rPr lang="fr-FR" sz="800" dirty="0"/>
              <a:t>                &lt;!--</a:t>
            </a:r>
            <a:r>
              <a:rPr lang="fr-FR" sz="800" dirty="0" err="1"/>
              <a:t>Grid</a:t>
            </a:r>
            <a:r>
              <a:rPr lang="fr-FR" sz="800" dirty="0"/>
              <a:t> </a:t>
            </a:r>
            <a:r>
              <a:rPr lang="fr-FR" sz="800" dirty="0" err="1"/>
              <a:t>row</a:t>
            </a:r>
            <a:r>
              <a:rPr lang="fr-FR" sz="800" dirty="0"/>
              <a:t>--&gt;</a:t>
            </a:r>
          </a:p>
          <a:p>
            <a:r>
              <a:rPr lang="fr-FR" sz="800" dirty="0"/>
              <a:t>                &lt;div class="</a:t>
            </a:r>
            <a:r>
              <a:rPr lang="fr-FR" sz="800" dirty="0" err="1"/>
              <a:t>row</a:t>
            </a:r>
            <a:r>
              <a:rPr lang="fr-FR" sz="800" dirty="0"/>
              <a:t>"&gt;</a:t>
            </a:r>
          </a:p>
          <a:p>
            <a:endParaRPr lang="fr-FR" sz="800" dirty="0"/>
          </a:p>
          <a:p>
            <a:r>
              <a:rPr lang="fr-FR" sz="800" dirty="0"/>
              <a:t>                    &lt;!--</a:t>
            </a:r>
            <a:r>
              <a:rPr lang="fr-FR" sz="800" dirty="0" err="1"/>
              <a:t>Grid</a:t>
            </a:r>
            <a:r>
              <a:rPr lang="fr-FR" sz="800" dirty="0"/>
              <a:t> </a:t>
            </a:r>
            <a:r>
              <a:rPr lang="fr-FR" sz="800" dirty="0" err="1"/>
              <a:t>column</a:t>
            </a:r>
            <a:r>
              <a:rPr lang="fr-FR" sz="800" dirty="0"/>
              <a:t>--&gt;</a:t>
            </a:r>
          </a:p>
          <a:p>
            <a:r>
              <a:rPr lang="fr-FR" sz="800" dirty="0"/>
              <a:t>                    &lt;div class="col-md-6"&gt;</a:t>
            </a:r>
          </a:p>
          <a:p>
            <a:r>
              <a:rPr lang="fr-FR" sz="800" dirty="0"/>
              <a:t>                        &lt;div class="md-</a:t>
            </a:r>
            <a:r>
              <a:rPr lang="fr-FR" sz="800" dirty="0" err="1"/>
              <a:t>form</a:t>
            </a:r>
            <a:r>
              <a:rPr lang="fr-FR" sz="800" dirty="0"/>
              <a:t> mb-0"&gt;</a:t>
            </a:r>
          </a:p>
          <a:p>
            <a:r>
              <a:rPr lang="fr-FR" sz="800" dirty="0"/>
              <a:t>                            &lt;input type="</a:t>
            </a:r>
            <a:r>
              <a:rPr lang="fr-FR" sz="800" dirty="0" err="1"/>
              <a:t>text</a:t>
            </a:r>
            <a:r>
              <a:rPr lang="fr-FR" sz="800" dirty="0"/>
              <a:t>" id="</a:t>
            </a:r>
            <a:r>
              <a:rPr lang="fr-FR" sz="800" dirty="0" err="1"/>
              <a:t>name</a:t>
            </a:r>
            <a:r>
              <a:rPr lang="fr-FR" sz="800" dirty="0"/>
              <a:t>" </a:t>
            </a:r>
            <a:r>
              <a:rPr lang="fr-FR" sz="800" dirty="0" err="1"/>
              <a:t>name</a:t>
            </a:r>
            <a:r>
              <a:rPr lang="fr-FR" sz="800" dirty="0"/>
              <a:t>="</a:t>
            </a:r>
            <a:r>
              <a:rPr lang="fr-FR" sz="800" dirty="0" err="1"/>
              <a:t>name</a:t>
            </a:r>
            <a:r>
              <a:rPr lang="fr-FR" sz="800" dirty="0"/>
              <a:t>" class="</a:t>
            </a:r>
            <a:r>
              <a:rPr lang="fr-FR" sz="800" dirty="0" err="1"/>
              <a:t>form</a:t>
            </a:r>
            <a:r>
              <a:rPr lang="fr-FR" sz="800" dirty="0"/>
              <a:t>-control"&gt;</a:t>
            </a:r>
          </a:p>
          <a:p>
            <a:r>
              <a:rPr lang="fr-FR" sz="800" dirty="0"/>
              <a:t>                            &lt;label for="</a:t>
            </a:r>
            <a:r>
              <a:rPr lang="fr-FR" sz="800" dirty="0" err="1"/>
              <a:t>name</a:t>
            </a:r>
            <a:r>
              <a:rPr lang="fr-FR" sz="800" dirty="0"/>
              <a:t>" class=""&gt;</a:t>
            </a:r>
            <a:r>
              <a:rPr lang="fr-FR" sz="800" dirty="0" err="1"/>
              <a:t>Your</a:t>
            </a:r>
            <a:r>
              <a:rPr lang="fr-FR" sz="800" dirty="0"/>
              <a:t> </a:t>
            </a:r>
            <a:r>
              <a:rPr lang="fr-FR" sz="800" dirty="0" err="1"/>
              <a:t>name</a:t>
            </a:r>
            <a:r>
              <a:rPr lang="fr-FR" sz="800" dirty="0"/>
              <a:t>&lt;/label&gt;</a:t>
            </a:r>
          </a:p>
          <a:p>
            <a:r>
              <a:rPr lang="fr-FR" sz="800" dirty="0"/>
              <a:t>                        &lt;/div&gt;</a:t>
            </a:r>
          </a:p>
          <a:p>
            <a:r>
              <a:rPr lang="fr-FR" sz="800" dirty="0"/>
              <a:t>                    &lt;/div&gt;</a:t>
            </a:r>
          </a:p>
          <a:p>
            <a:r>
              <a:rPr lang="fr-FR" sz="800" dirty="0"/>
              <a:t>                    &lt;!--</a:t>
            </a:r>
            <a:r>
              <a:rPr lang="fr-FR" sz="800" dirty="0" err="1"/>
              <a:t>Grid</a:t>
            </a:r>
            <a:r>
              <a:rPr lang="fr-FR" sz="800" dirty="0"/>
              <a:t> </a:t>
            </a:r>
            <a:r>
              <a:rPr lang="fr-FR" sz="800" dirty="0" err="1"/>
              <a:t>column</a:t>
            </a:r>
            <a:r>
              <a:rPr lang="fr-FR" sz="800" dirty="0"/>
              <a:t>--&gt;</a:t>
            </a:r>
          </a:p>
          <a:p>
            <a:endParaRPr lang="fr-FR" sz="800" dirty="0"/>
          </a:p>
          <a:p>
            <a:r>
              <a:rPr lang="fr-FR" sz="800" dirty="0"/>
              <a:t>                    &lt;!--</a:t>
            </a:r>
            <a:r>
              <a:rPr lang="fr-FR" sz="800" dirty="0" err="1"/>
              <a:t>Grid</a:t>
            </a:r>
            <a:r>
              <a:rPr lang="fr-FR" sz="800" dirty="0"/>
              <a:t> </a:t>
            </a:r>
            <a:r>
              <a:rPr lang="fr-FR" sz="800" dirty="0" err="1"/>
              <a:t>column</a:t>
            </a:r>
            <a:r>
              <a:rPr lang="fr-FR" sz="800" dirty="0"/>
              <a:t>--&gt;</a:t>
            </a:r>
          </a:p>
          <a:p>
            <a:r>
              <a:rPr lang="fr-FR" sz="800" dirty="0"/>
              <a:t>                    &lt;div class="col-md-6"&gt;</a:t>
            </a:r>
          </a:p>
          <a:p>
            <a:r>
              <a:rPr lang="fr-FR" sz="800" dirty="0"/>
              <a:t>                        &lt;div class="md-</a:t>
            </a:r>
            <a:r>
              <a:rPr lang="fr-FR" sz="800" dirty="0" err="1"/>
              <a:t>form</a:t>
            </a:r>
            <a:r>
              <a:rPr lang="fr-FR" sz="800" dirty="0"/>
              <a:t> mb-0"&gt;</a:t>
            </a:r>
          </a:p>
          <a:p>
            <a:r>
              <a:rPr lang="fr-FR" sz="800" dirty="0"/>
              <a:t>                            &lt;input type="</a:t>
            </a:r>
            <a:r>
              <a:rPr lang="fr-FR" sz="800" dirty="0" err="1"/>
              <a:t>text</a:t>
            </a:r>
            <a:r>
              <a:rPr lang="fr-FR" sz="800" dirty="0"/>
              <a:t>" id="email" </a:t>
            </a:r>
            <a:r>
              <a:rPr lang="fr-FR" sz="800" dirty="0" err="1"/>
              <a:t>name</a:t>
            </a:r>
            <a:r>
              <a:rPr lang="fr-FR" sz="800" dirty="0"/>
              <a:t>="email" class="</a:t>
            </a:r>
            <a:r>
              <a:rPr lang="fr-FR" sz="800" dirty="0" err="1"/>
              <a:t>form</a:t>
            </a:r>
            <a:r>
              <a:rPr lang="fr-FR" sz="800" dirty="0"/>
              <a:t>-control"&gt;</a:t>
            </a:r>
          </a:p>
          <a:p>
            <a:r>
              <a:rPr lang="fr-FR" sz="800" dirty="0"/>
              <a:t>                            &lt;label for="email" class=""&gt;</a:t>
            </a:r>
            <a:r>
              <a:rPr lang="fr-FR" sz="800" dirty="0" err="1"/>
              <a:t>Your</a:t>
            </a:r>
            <a:r>
              <a:rPr lang="fr-FR" sz="800" dirty="0"/>
              <a:t> email&lt;/label&gt;</a:t>
            </a:r>
          </a:p>
          <a:p>
            <a:r>
              <a:rPr lang="fr-FR" sz="800" dirty="0"/>
              <a:t>                        &lt;/div&gt;</a:t>
            </a:r>
          </a:p>
          <a:p>
            <a:r>
              <a:rPr lang="fr-FR" sz="800" dirty="0"/>
              <a:t>                    &lt;/div&gt;</a:t>
            </a:r>
          </a:p>
          <a:p>
            <a:r>
              <a:rPr lang="fr-FR" sz="800" dirty="0"/>
              <a:t>                    &lt;!--</a:t>
            </a:r>
            <a:r>
              <a:rPr lang="fr-FR" sz="800" dirty="0" err="1"/>
              <a:t>Grid</a:t>
            </a:r>
            <a:r>
              <a:rPr lang="fr-FR" sz="800" dirty="0"/>
              <a:t> </a:t>
            </a:r>
            <a:r>
              <a:rPr lang="fr-FR" sz="800" dirty="0" err="1"/>
              <a:t>column</a:t>
            </a:r>
            <a:r>
              <a:rPr lang="fr-FR" sz="800" dirty="0"/>
              <a:t>--&gt;</a:t>
            </a:r>
          </a:p>
          <a:p>
            <a:endParaRPr lang="fr-FR" sz="800" dirty="0"/>
          </a:p>
          <a:p>
            <a:r>
              <a:rPr lang="fr-FR" sz="800" dirty="0"/>
              <a:t>                &lt;/div&gt;</a:t>
            </a:r>
          </a:p>
          <a:p>
            <a:r>
              <a:rPr lang="fr-FR" sz="800" dirty="0"/>
              <a:t>                &lt;!--</a:t>
            </a:r>
            <a:r>
              <a:rPr lang="fr-FR" sz="800" dirty="0" err="1"/>
              <a:t>Grid</a:t>
            </a:r>
            <a:r>
              <a:rPr lang="fr-FR" sz="800" dirty="0"/>
              <a:t> </a:t>
            </a:r>
            <a:r>
              <a:rPr lang="fr-FR" sz="800" dirty="0" err="1"/>
              <a:t>row</a:t>
            </a:r>
            <a:r>
              <a:rPr lang="fr-FR" sz="800" dirty="0"/>
              <a:t>--&gt;</a:t>
            </a:r>
          </a:p>
          <a:p>
            <a:endParaRPr lang="fr-FR" sz="800" dirty="0"/>
          </a:p>
          <a:p>
            <a:r>
              <a:rPr lang="fr-FR" sz="800" dirty="0"/>
              <a:t>                &lt;!--</a:t>
            </a:r>
            <a:r>
              <a:rPr lang="fr-FR" sz="800" dirty="0" err="1"/>
              <a:t>Grid</a:t>
            </a:r>
            <a:r>
              <a:rPr lang="fr-FR" sz="800" dirty="0"/>
              <a:t> </a:t>
            </a:r>
            <a:r>
              <a:rPr lang="fr-FR" sz="800" dirty="0" err="1"/>
              <a:t>row</a:t>
            </a:r>
            <a:r>
              <a:rPr lang="fr-FR" sz="800" dirty="0"/>
              <a:t>--&gt;</a:t>
            </a:r>
          </a:p>
          <a:p>
            <a:r>
              <a:rPr lang="fr-FR" sz="800" dirty="0"/>
              <a:t>                &lt;div class="</a:t>
            </a:r>
            <a:r>
              <a:rPr lang="fr-FR" sz="800" dirty="0" err="1"/>
              <a:t>row</a:t>
            </a:r>
            <a:r>
              <a:rPr lang="fr-FR" sz="800" dirty="0"/>
              <a:t>"&gt;</a:t>
            </a:r>
          </a:p>
          <a:p>
            <a:r>
              <a:rPr lang="fr-FR" sz="800" dirty="0"/>
              <a:t>                    &lt;div class="col-md-12"&gt;</a:t>
            </a:r>
          </a:p>
        </p:txBody>
      </p:sp>
      <p:sp>
        <p:nvSpPr>
          <p:cNvPr id="4" name="Rectangle 3"/>
          <p:cNvSpPr/>
          <p:nvPr/>
        </p:nvSpPr>
        <p:spPr>
          <a:xfrm>
            <a:off x="4816956" y="1546561"/>
            <a:ext cx="4572000" cy="6986528"/>
          </a:xfrm>
          <a:prstGeom prst="rect">
            <a:avLst/>
          </a:prstGeom>
        </p:spPr>
        <p:txBody>
          <a:bodyPr>
            <a:spAutoFit/>
          </a:bodyPr>
          <a:lstStyle/>
          <a:p>
            <a:r>
              <a:rPr lang="fr-FR" sz="800" dirty="0"/>
              <a:t> &lt;div class="md-</a:t>
            </a:r>
            <a:r>
              <a:rPr lang="fr-FR" sz="800" dirty="0" err="1"/>
              <a:t>form</a:t>
            </a:r>
            <a:r>
              <a:rPr lang="fr-FR" sz="800" dirty="0"/>
              <a:t> mb-0"&gt;</a:t>
            </a:r>
          </a:p>
          <a:p>
            <a:r>
              <a:rPr lang="fr-FR" sz="800" dirty="0"/>
              <a:t>                            &lt;input type="</a:t>
            </a:r>
            <a:r>
              <a:rPr lang="fr-FR" sz="800" dirty="0" err="1"/>
              <a:t>text</a:t>
            </a:r>
            <a:r>
              <a:rPr lang="fr-FR" sz="800" dirty="0"/>
              <a:t>" id="</a:t>
            </a:r>
            <a:r>
              <a:rPr lang="fr-FR" sz="800" dirty="0" err="1"/>
              <a:t>subject</a:t>
            </a:r>
            <a:r>
              <a:rPr lang="fr-FR" sz="800" dirty="0"/>
              <a:t>" </a:t>
            </a:r>
            <a:r>
              <a:rPr lang="fr-FR" sz="800" dirty="0" err="1"/>
              <a:t>name</a:t>
            </a:r>
            <a:r>
              <a:rPr lang="fr-FR" sz="800" dirty="0"/>
              <a:t>="</a:t>
            </a:r>
            <a:r>
              <a:rPr lang="fr-FR" sz="800" dirty="0" err="1"/>
              <a:t>subject</a:t>
            </a:r>
            <a:r>
              <a:rPr lang="fr-FR" sz="800" dirty="0"/>
              <a:t>" class="</a:t>
            </a:r>
            <a:r>
              <a:rPr lang="fr-FR" sz="800" dirty="0" err="1"/>
              <a:t>form</a:t>
            </a:r>
            <a:r>
              <a:rPr lang="fr-FR" sz="800" dirty="0"/>
              <a:t>-control"&gt;</a:t>
            </a:r>
          </a:p>
          <a:p>
            <a:r>
              <a:rPr lang="fr-FR" sz="800" dirty="0"/>
              <a:t>                            &lt;label for="</a:t>
            </a:r>
            <a:r>
              <a:rPr lang="fr-FR" sz="800" dirty="0" err="1"/>
              <a:t>subject</a:t>
            </a:r>
            <a:r>
              <a:rPr lang="fr-FR" sz="800" dirty="0"/>
              <a:t>" class=""&gt;</a:t>
            </a:r>
            <a:r>
              <a:rPr lang="fr-FR" sz="800" dirty="0" err="1"/>
              <a:t>Subject</a:t>
            </a:r>
            <a:r>
              <a:rPr lang="fr-FR" sz="800" dirty="0"/>
              <a:t>&lt;/label&gt;</a:t>
            </a:r>
          </a:p>
          <a:p>
            <a:r>
              <a:rPr lang="fr-FR" sz="800" dirty="0"/>
              <a:t>                        &lt;/div&gt;</a:t>
            </a:r>
          </a:p>
          <a:p>
            <a:r>
              <a:rPr lang="fr-FR" sz="800" dirty="0"/>
              <a:t>                    &lt;/div&gt;</a:t>
            </a:r>
          </a:p>
          <a:p>
            <a:r>
              <a:rPr lang="fr-FR" sz="800" dirty="0"/>
              <a:t>                &lt;/div&gt;</a:t>
            </a:r>
          </a:p>
          <a:p>
            <a:r>
              <a:rPr lang="fr-FR" sz="800" dirty="0"/>
              <a:t>                &lt;!--</a:t>
            </a:r>
            <a:r>
              <a:rPr lang="fr-FR" sz="800" dirty="0" err="1"/>
              <a:t>Grid</a:t>
            </a:r>
            <a:r>
              <a:rPr lang="fr-FR" sz="800" dirty="0"/>
              <a:t> </a:t>
            </a:r>
            <a:r>
              <a:rPr lang="fr-FR" sz="800" dirty="0" err="1"/>
              <a:t>row</a:t>
            </a:r>
            <a:r>
              <a:rPr lang="fr-FR" sz="800" dirty="0"/>
              <a:t>--&gt;</a:t>
            </a:r>
          </a:p>
          <a:p>
            <a:endParaRPr lang="fr-FR" sz="800" dirty="0"/>
          </a:p>
          <a:p>
            <a:r>
              <a:rPr lang="fr-FR" sz="800" dirty="0"/>
              <a:t>                &lt;!--</a:t>
            </a:r>
            <a:r>
              <a:rPr lang="fr-FR" sz="800" dirty="0" err="1"/>
              <a:t>Grid</a:t>
            </a:r>
            <a:r>
              <a:rPr lang="fr-FR" sz="800" dirty="0"/>
              <a:t> </a:t>
            </a:r>
            <a:r>
              <a:rPr lang="fr-FR" sz="800" dirty="0" err="1"/>
              <a:t>row</a:t>
            </a:r>
            <a:r>
              <a:rPr lang="fr-FR" sz="800" dirty="0"/>
              <a:t>--&gt;</a:t>
            </a:r>
          </a:p>
          <a:p>
            <a:r>
              <a:rPr lang="fr-FR" sz="800" dirty="0"/>
              <a:t>                &lt;div class="</a:t>
            </a:r>
            <a:r>
              <a:rPr lang="fr-FR" sz="800" dirty="0" err="1"/>
              <a:t>row</a:t>
            </a:r>
            <a:r>
              <a:rPr lang="fr-FR" sz="800" dirty="0"/>
              <a:t>"&gt;</a:t>
            </a:r>
          </a:p>
          <a:p>
            <a:endParaRPr lang="fr-FR" sz="800" dirty="0"/>
          </a:p>
          <a:p>
            <a:r>
              <a:rPr lang="fr-FR" sz="800" dirty="0"/>
              <a:t>                    &lt;!--</a:t>
            </a:r>
            <a:r>
              <a:rPr lang="fr-FR" sz="800" dirty="0" err="1"/>
              <a:t>Grid</a:t>
            </a:r>
            <a:r>
              <a:rPr lang="fr-FR" sz="800" dirty="0"/>
              <a:t> </a:t>
            </a:r>
            <a:r>
              <a:rPr lang="fr-FR" sz="800" dirty="0" err="1"/>
              <a:t>column</a:t>
            </a:r>
            <a:r>
              <a:rPr lang="fr-FR" sz="800" dirty="0"/>
              <a:t>--&gt;</a:t>
            </a:r>
          </a:p>
          <a:p>
            <a:r>
              <a:rPr lang="fr-FR" sz="800" dirty="0"/>
              <a:t>                    &lt;div class="col-md-12"&gt;</a:t>
            </a:r>
          </a:p>
          <a:p>
            <a:endParaRPr lang="fr-FR" sz="800" dirty="0"/>
          </a:p>
          <a:p>
            <a:r>
              <a:rPr lang="fr-FR" sz="800" dirty="0"/>
              <a:t>                        &lt;div class="md-</a:t>
            </a:r>
            <a:r>
              <a:rPr lang="fr-FR" sz="800" dirty="0" err="1"/>
              <a:t>form</a:t>
            </a:r>
            <a:r>
              <a:rPr lang="fr-FR" sz="800" dirty="0"/>
              <a:t>"&gt;</a:t>
            </a:r>
          </a:p>
          <a:p>
            <a:r>
              <a:rPr lang="fr-FR" sz="800" dirty="0"/>
              <a:t>                            &lt;</a:t>
            </a:r>
            <a:r>
              <a:rPr lang="fr-FR" sz="800" dirty="0" err="1"/>
              <a:t>textarea</a:t>
            </a:r>
            <a:r>
              <a:rPr lang="fr-FR" sz="800" dirty="0"/>
              <a:t> type="</a:t>
            </a:r>
            <a:r>
              <a:rPr lang="fr-FR" sz="800" dirty="0" err="1"/>
              <a:t>text</a:t>
            </a:r>
            <a:r>
              <a:rPr lang="fr-FR" sz="800" dirty="0"/>
              <a:t>" id="message" </a:t>
            </a:r>
            <a:r>
              <a:rPr lang="fr-FR" sz="800" dirty="0" err="1"/>
              <a:t>name</a:t>
            </a:r>
            <a:r>
              <a:rPr lang="fr-FR" sz="800" dirty="0"/>
              <a:t>="message" </a:t>
            </a:r>
            <a:r>
              <a:rPr lang="fr-FR" sz="800" dirty="0" err="1"/>
              <a:t>rows</a:t>
            </a:r>
            <a:r>
              <a:rPr lang="fr-FR" sz="800" dirty="0"/>
              <a:t>="2" class="</a:t>
            </a:r>
            <a:r>
              <a:rPr lang="fr-FR" sz="800" dirty="0" err="1"/>
              <a:t>form</a:t>
            </a:r>
            <a:r>
              <a:rPr lang="fr-FR" sz="800" dirty="0"/>
              <a:t>-control md-</a:t>
            </a:r>
            <a:r>
              <a:rPr lang="fr-FR" sz="800" dirty="0" err="1"/>
              <a:t>textarea</a:t>
            </a:r>
            <a:r>
              <a:rPr lang="fr-FR" sz="800" dirty="0"/>
              <a:t>"&gt;&lt;/</a:t>
            </a:r>
            <a:r>
              <a:rPr lang="fr-FR" sz="800" dirty="0" err="1"/>
              <a:t>textarea</a:t>
            </a:r>
            <a:r>
              <a:rPr lang="fr-FR" sz="800" dirty="0"/>
              <a:t>&gt;</a:t>
            </a:r>
          </a:p>
          <a:p>
            <a:r>
              <a:rPr lang="fr-FR" sz="800" dirty="0"/>
              <a:t>                            &lt;label for="message"&gt;</a:t>
            </a:r>
            <a:r>
              <a:rPr lang="fr-FR" sz="800" dirty="0" err="1"/>
              <a:t>Your</a:t>
            </a:r>
            <a:r>
              <a:rPr lang="fr-FR" sz="800" dirty="0"/>
              <a:t> message&lt;/label&gt;</a:t>
            </a:r>
          </a:p>
          <a:p>
            <a:r>
              <a:rPr lang="fr-FR" sz="800" dirty="0"/>
              <a:t>                        &lt;/div&gt;</a:t>
            </a:r>
          </a:p>
          <a:p>
            <a:endParaRPr lang="fr-FR" sz="800" dirty="0"/>
          </a:p>
          <a:p>
            <a:r>
              <a:rPr lang="fr-FR" sz="800" dirty="0"/>
              <a:t>                    &lt;/div&gt;</a:t>
            </a:r>
          </a:p>
          <a:p>
            <a:r>
              <a:rPr lang="fr-FR" sz="800" dirty="0"/>
              <a:t>                &lt;/div&gt;</a:t>
            </a:r>
          </a:p>
          <a:p>
            <a:r>
              <a:rPr lang="fr-FR" sz="800" dirty="0"/>
              <a:t>                &lt;!--</a:t>
            </a:r>
            <a:r>
              <a:rPr lang="fr-FR" sz="800" dirty="0" err="1"/>
              <a:t>Grid</a:t>
            </a:r>
            <a:r>
              <a:rPr lang="fr-FR" sz="800" dirty="0"/>
              <a:t> </a:t>
            </a:r>
            <a:r>
              <a:rPr lang="fr-FR" sz="800" dirty="0" err="1"/>
              <a:t>row</a:t>
            </a:r>
            <a:r>
              <a:rPr lang="fr-FR" sz="800" dirty="0"/>
              <a:t>--&gt;</a:t>
            </a:r>
          </a:p>
          <a:p>
            <a:endParaRPr lang="fr-FR" sz="800" dirty="0"/>
          </a:p>
          <a:p>
            <a:r>
              <a:rPr lang="fr-FR" sz="800" dirty="0"/>
              <a:t>            &lt;/</a:t>
            </a:r>
            <a:r>
              <a:rPr lang="fr-FR" sz="800" dirty="0" err="1"/>
              <a:t>form</a:t>
            </a:r>
            <a:r>
              <a:rPr lang="fr-FR" sz="800" dirty="0"/>
              <a:t>&gt;</a:t>
            </a:r>
          </a:p>
          <a:p>
            <a:endParaRPr lang="fr-FR" sz="800" dirty="0"/>
          </a:p>
          <a:p>
            <a:r>
              <a:rPr lang="fr-FR" sz="800" dirty="0"/>
              <a:t>            &lt;div class="</a:t>
            </a:r>
            <a:r>
              <a:rPr lang="fr-FR" sz="800" dirty="0" err="1"/>
              <a:t>text</a:t>
            </a:r>
            <a:r>
              <a:rPr lang="fr-FR" sz="800" dirty="0"/>
              <a:t>-center </a:t>
            </a:r>
            <a:r>
              <a:rPr lang="fr-FR" sz="800" dirty="0" err="1"/>
              <a:t>text</a:t>
            </a:r>
            <a:r>
              <a:rPr lang="fr-FR" sz="800" dirty="0"/>
              <a:t>-md-</a:t>
            </a:r>
            <a:r>
              <a:rPr lang="fr-FR" sz="800" dirty="0" err="1"/>
              <a:t>left</a:t>
            </a:r>
            <a:r>
              <a:rPr lang="fr-FR" sz="800" dirty="0"/>
              <a:t>"&gt;</a:t>
            </a:r>
          </a:p>
          <a:p>
            <a:r>
              <a:rPr lang="fr-FR" sz="800" dirty="0"/>
              <a:t>                &lt;a class="</a:t>
            </a:r>
            <a:r>
              <a:rPr lang="fr-FR" sz="800" dirty="0" err="1"/>
              <a:t>btn</a:t>
            </a:r>
            <a:r>
              <a:rPr lang="fr-FR" sz="800" dirty="0"/>
              <a:t> </a:t>
            </a:r>
            <a:r>
              <a:rPr lang="fr-FR" sz="800" dirty="0" err="1"/>
              <a:t>btn-primary</a:t>
            </a:r>
            <a:r>
              <a:rPr lang="fr-FR" sz="800" dirty="0"/>
              <a:t>" </a:t>
            </a:r>
            <a:r>
              <a:rPr lang="fr-FR" sz="800" dirty="0" err="1"/>
              <a:t>onclick</a:t>
            </a:r>
            <a:r>
              <a:rPr lang="fr-FR" sz="800" dirty="0"/>
              <a:t>="</a:t>
            </a:r>
            <a:r>
              <a:rPr lang="fr-FR" sz="800" dirty="0" err="1"/>
              <a:t>document.getElementById</a:t>
            </a:r>
            <a:r>
              <a:rPr lang="fr-FR" sz="800" dirty="0"/>
              <a:t>('contact-</a:t>
            </a:r>
            <a:r>
              <a:rPr lang="fr-FR" sz="800" dirty="0" err="1"/>
              <a:t>form</a:t>
            </a:r>
            <a:r>
              <a:rPr lang="fr-FR" sz="800" dirty="0"/>
              <a:t>').</a:t>
            </a:r>
            <a:r>
              <a:rPr lang="fr-FR" sz="800" dirty="0" err="1"/>
              <a:t>submit</a:t>
            </a:r>
            <a:r>
              <a:rPr lang="fr-FR" sz="800" dirty="0"/>
              <a:t>();"&gt;</a:t>
            </a:r>
            <a:r>
              <a:rPr lang="fr-FR" sz="800" dirty="0" err="1"/>
              <a:t>Send</a:t>
            </a:r>
            <a:r>
              <a:rPr lang="fr-FR" sz="800" dirty="0"/>
              <a:t>&lt;/a&gt;</a:t>
            </a:r>
          </a:p>
          <a:p>
            <a:r>
              <a:rPr lang="fr-FR" sz="800" dirty="0"/>
              <a:t>            &lt;/div&gt;</a:t>
            </a:r>
          </a:p>
          <a:p>
            <a:r>
              <a:rPr lang="fr-FR" sz="800" dirty="0"/>
              <a:t>            &lt;div class="</a:t>
            </a:r>
            <a:r>
              <a:rPr lang="fr-FR" sz="800" dirty="0" err="1"/>
              <a:t>status</a:t>
            </a:r>
            <a:r>
              <a:rPr lang="fr-FR" sz="800" dirty="0"/>
              <a:t>"&gt;&lt;/div&gt;</a:t>
            </a:r>
          </a:p>
          <a:p>
            <a:r>
              <a:rPr lang="fr-FR" sz="800" dirty="0"/>
              <a:t>        &lt;/div&gt;</a:t>
            </a:r>
          </a:p>
          <a:p>
            <a:r>
              <a:rPr lang="fr-FR" sz="800" dirty="0"/>
              <a:t>        &lt;!--</a:t>
            </a:r>
            <a:r>
              <a:rPr lang="fr-FR" sz="800" dirty="0" err="1"/>
              <a:t>Grid</a:t>
            </a:r>
            <a:r>
              <a:rPr lang="fr-FR" sz="800" dirty="0"/>
              <a:t> </a:t>
            </a:r>
            <a:r>
              <a:rPr lang="fr-FR" sz="800" dirty="0" err="1"/>
              <a:t>column</a:t>
            </a:r>
            <a:r>
              <a:rPr lang="fr-FR" sz="800" dirty="0"/>
              <a:t>--&gt;</a:t>
            </a:r>
          </a:p>
          <a:p>
            <a:endParaRPr lang="fr-FR" sz="800" dirty="0"/>
          </a:p>
          <a:p>
            <a:r>
              <a:rPr lang="fr-FR" sz="800" dirty="0"/>
              <a:t>        &lt;!--</a:t>
            </a:r>
            <a:r>
              <a:rPr lang="fr-FR" sz="800" dirty="0" err="1"/>
              <a:t>Grid</a:t>
            </a:r>
            <a:r>
              <a:rPr lang="fr-FR" sz="800" dirty="0"/>
              <a:t> </a:t>
            </a:r>
            <a:r>
              <a:rPr lang="fr-FR" sz="800" dirty="0" err="1"/>
              <a:t>column</a:t>
            </a:r>
            <a:r>
              <a:rPr lang="fr-FR" sz="800" dirty="0"/>
              <a:t>--&gt;</a:t>
            </a:r>
          </a:p>
          <a:p>
            <a:r>
              <a:rPr lang="fr-FR" sz="800" dirty="0"/>
              <a:t>        &lt;div class="col-md-3 </a:t>
            </a:r>
            <a:r>
              <a:rPr lang="fr-FR" sz="800" dirty="0" err="1"/>
              <a:t>text</a:t>
            </a:r>
            <a:r>
              <a:rPr lang="fr-FR" sz="800" dirty="0"/>
              <a:t>-center"&gt;</a:t>
            </a:r>
          </a:p>
          <a:p>
            <a:r>
              <a:rPr lang="fr-FR" sz="800" dirty="0"/>
              <a:t>            &lt;</a:t>
            </a:r>
            <a:r>
              <a:rPr lang="fr-FR" sz="800" dirty="0" err="1"/>
              <a:t>ul</a:t>
            </a:r>
            <a:r>
              <a:rPr lang="fr-FR" sz="800" dirty="0"/>
              <a:t> class="</a:t>
            </a:r>
            <a:r>
              <a:rPr lang="fr-FR" sz="800" dirty="0" err="1"/>
              <a:t>list-unstyled</a:t>
            </a:r>
            <a:r>
              <a:rPr lang="fr-FR" sz="800" dirty="0"/>
              <a:t> mb-0"&gt;</a:t>
            </a:r>
          </a:p>
          <a:p>
            <a:r>
              <a:rPr lang="fr-FR" sz="800" dirty="0"/>
              <a:t>                &lt;li&gt;&lt;i class="</a:t>
            </a:r>
            <a:r>
              <a:rPr lang="fr-FR" sz="800" dirty="0" err="1"/>
              <a:t>fas</a:t>
            </a:r>
            <a:r>
              <a:rPr lang="fr-FR" sz="800" dirty="0"/>
              <a:t> fa-</a:t>
            </a:r>
            <a:r>
              <a:rPr lang="fr-FR" sz="800" dirty="0" err="1"/>
              <a:t>map</a:t>
            </a:r>
            <a:r>
              <a:rPr lang="fr-FR" sz="800" dirty="0"/>
              <a:t>-marker-</a:t>
            </a:r>
            <a:r>
              <a:rPr lang="fr-FR" sz="800" dirty="0" err="1"/>
              <a:t>alt</a:t>
            </a:r>
            <a:r>
              <a:rPr lang="fr-FR" sz="800" dirty="0"/>
              <a:t> fa-2x"&gt;&lt;/i&gt;</a:t>
            </a:r>
          </a:p>
          <a:p>
            <a:r>
              <a:rPr lang="fr-FR" sz="800" dirty="0"/>
              <a:t>                    &lt;p&gt;San Francisco, CA 94126, USA&lt;/p&gt;</a:t>
            </a:r>
          </a:p>
          <a:p>
            <a:r>
              <a:rPr lang="fr-FR" sz="800" dirty="0"/>
              <a:t>                &lt;/li&gt;</a:t>
            </a:r>
          </a:p>
          <a:p>
            <a:endParaRPr lang="fr-FR" sz="800" dirty="0"/>
          </a:p>
          <a:p>
            <a:r>
              <a:rPr lang="fr-FR" sz="800" dirty="0"/>
              <a:t>                &lt;li&gt;&lt;i class="</a:t>
            </a:r>
            <a:r>
              <a:rPr lang="fr-FR" sz="800" dirty="0" err="1"/>
              <a:t>fas</a:t>
            </a:r>
            <a:r>
              <a:rPr lang="fr-FR" sz="800" dirty="0"/>
              <a:t> fa-phone mt-4 fa-2x"&gt;&lt;/i&gt;</a:t>
            </a:r>
          </a:p>
          <a:p>
            <a:r>
              <a:rPr lang="fr-FR" sz="800" dirty="0"/>
              <a:t>                    &lt;p&gt;+ 01 234 567 89&lt;/p&gt;</a:t>
            </a:r>
          </a:p>
          <a:p>
            <a:r>
              <a:rPr lang="fr-FR" sz="800" dirty="0"/>
              <a:t>                &lt;/li&gt;</a:t>
            </a:r>
          </a:p>
          <a:p>
            <a:endParaRPr lang="fr-FR" sz="800" dirty="0"/>
          </a:p>
          <a:p>
            <a:r>
              <a:rPr lang="fr-FR" sz="800" dirty="0"/>
              <a:t>                &lt;li&gt;&lt;i class="</a:t>
            </a:r>
            <a:r>
              <a:rPr lang="fr-FR" sz="800" dirty="0" err="1"/>
              <a:t>fas</a:t>
            </a:r>
            <a:r>
              <a:rPr lang="fr-FR" sz="800" dirty="0"/>
              <a:t> fa-</a:t>
            </a:r>
            <a:r>
              <a:rPr lang="fr-FR" sz="800" dirty="0" err="1"/>
              <a:t>envelope</a:t>
            </a:r>
            <a:r>
              <a:rPr lang="fr-FR" sz="800" dirty="0"/>
              <a:t> mt-4 fa-2x"&gt;&lt;/i&gt;</a:t>
            </a:r>
          </a:p>
          <a:p>
            <a:r>
              <a:rPr lang="fr-FR" sz="800" dirty="0"/>
              <a:t>                    &lt;p&gt;contact@mdbootstrap.com&lt;/p&gt;</a:t>
            </a:r>
          </a:p>
          <a:p>
            <a:r>
              <a:rPr lang="fr-FR" sz="800" dirty="0"/>
              <a:t>                &lt;/li&gt;</a:t>
            </a:r>
          </a:p>
          <a:p>
            <a:r>
              <a:rPr lang="fr-FR" sz="800" dirty="0"/>
              <a:t>            &lt;/</a:t>
            </a:r>
            <a:r>
              <a:rPr lang="fr-FR" sz="800" dirty="0" err="1"/>
              <a:t>ul</a:t>
            </a:r>
            <a:r>
              <a:rPr lang="fr-FR" sz="800" dirty="0"/>
              <a:t>&gt;</a:t>
            </a:r>
          </a:p>
          <a:p>
            <a:r>
              <a:rPr lang="fr-FR" sz="800" dirty="0"/>
              <a:t>        &lt;/div&gt;</a:t>
            </a:r>
          </a:p>
          <a:p>
            <a:r>
              <a:rPr lang="fr-FR" sz="800" dirty="0"/>
              <a:t>        &lt;!--</a:t>
            </a:r>
            <a:r>
              <a:rPr lang="fr-FR" sz="800" dirty="0" err="1"/>
              <a:t>Grid</a:t>
            </a:r>
            <a:r>
              <a:rPr lang="fr-FR" sz="800" dirty="0"/>
              <a:t> </a:t>
            </a:r>
            <a:r>
              <a:rPr lang="fr-FR" sz="800" dirty="0" err="1"/>
              <a:t>column</a:t>
            </a:r>
            <a:r>
              <a:rPr lang="fr-FR" sz="800" dirty="0"/>
              <a:t>--&gt;</a:t>
            </a:r>
          </a:p>
          <a:p>
            <a:endParaRPr lang="fr-FR" sz="800" dirty="0"/>
          </a:p>
          <a:p>
            <a:r>
              <a:rPr lang="fr-FR" sz="800" dirty="0"/>
              <a:t>    &lt;/div&gt;</a:t>
            </a:r>
          </a:p>
          <a:p>
            <a:endParaRPr lang="fr-FR" sz="800" dirty="0"/>
          </a:p>
          <a:p>
            <a:r>
              <a:rPr lang="fr-FR" sz="800" dirty="0"/>
              <a:t>&lt;/section&gt;</a:t>
            </a:r>
          </a:p>
          <a:p>
            <a:r>
              <a:rPr lang="fr-FR" sz="800" dirty="0"/>
              <a:t>&lt;!--Section: Contact v.2--&gt;</a:t>
            </a:r>
          </a:p>
        </p:txBody>
      </p:sp>
    </p:spTree>
    <p:extLst>
      <p:ext uri="{BB962C8B-B14F-4D97-AF65-F5344CB8AC3E}">
        <p14:creationId xmlns:p14="http://schemas.microsoft.com/office/powerpoint/2010/main" val="10534059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002060"/>
                </a:solidFill>
                <a:latin typeface="+mn-lt"/>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002060"/>
                </a:solidFill>
                <a:effectLst>
                  <a:outerShdw dist="17961" dir="8100000" algn="ctr" rotWithShape="0">
                    <a:srgbClr val="A5A5A5">
                      <a:alpha val="74998"/>
                    </a:srgbClr>
                  </a:outerShdw>
                </a:effectLst>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17" name="Espace réservé du numéro de diapositive 1"/>
          <p:cNvSpPr>
            <a:spLocks noGrp="1"/>
          </p:cNvSpPr>
          <p:nvPr>
            <p:ph type="sldNum" sz="quarter" idx="12"/>
          </p:nvPr>
        </p:nvSpPr>
        <p:spPr>
          <a:xfrm>
            <a:off x="6457950" y="6356351"/>
            <a:ext cx="2057400" cy="365125"/>
          </a:xfrm>
        </p:spPr>
        <p:txBody>
          <a:bodyPr/>
          <a:lstStyle/>
          <a:p>
            <a:pPr>
              <a:defRPr/>
            </a:pPr>
            <a:fld id="{9B9963AD-68A0-4161-8A1A-A52483EEB60B}" type="slidenum">
              <a:rPr lang="fr-FR" altLang="fr-FR" smtClean="0">
                <a:solidFill>
                  <a:srgbClr val="002060"/>
                </a:solidFill>
              </a:rPr>
              <a:pPr>
                <a:defRPr/>
              </a:pPr>
              <a:t>135</a:t>
            </a:fld>
            <a:endParaRPr lang="fr-FR" altLang="fr-FR">
              <a:solidFill>
                <a:srgbClr val="002060"/>
              </a:solidFill>
            </a:endParaRPr>
          </a:p>
        </p:txBody>
      </p:sp>
      <p:sp>
        <p:nvSpPr>
          <p:cNvPr id="18" name="Rectangle 17"/>
          <p:cNvSpPr/>
          <p:nvPr/>
        </p:nvSpPr>
        <p:spPr>
          <a:xfrm>
            <a:off x="3545505" y="1172038"/>
            <a:ext cx="2271904" cy="369332"/>
          </a:xfrm>
          <a:prstGeom prst="rect">
            <a:avLst/>
          </a:prstGeom>
        </p:spPr>
        <p:txBody>
          <a:bodyPr wrap="none">
            <a:spAutoFit/>
          </a:bodyPr>
          <a:lstStyle/>
          <a:p>
            <a:r>
              <a:rPr lang="fr-FR" dirty="0">
                <a:solidFill>
                  <a:srgbClr val="002060"/>
                </a:solidFill>
              </a:rPr>
              <a:t>Formulaire de Contact</a:t>
            </a:r>
          </a:p>
        </p:txBody>
      </p:sp>
      <p:sp>
        <p:nvSpPr>
          <p:cNvPr id="21" name="Rectangle 20"/>
          <p:cNvSpPr/>
          <p:nvPr/>
        </p:nvSpPr>
        <p:spPr>
          <a:xfrm>
            <a:off x="1335104" y="5972942"/>
            <a:ext cx="8013797" cy="369332"/>
          </a:xfrm>
          <a:prstGeom prst="rect">
            <a:avLst/>
          </a:prstGeom>
        </p:spPr>
        <p:txBody>
          <a:bodyPr wrap="none">
            <a:spAutoFit/>
          </a:bodyPr>
          <a:lstStyle/>
          <a:p>
            <a:r>
              <a:rPr lang="fr-FR" dirty="0">
                <a:solidFill>
                  <a:srgbClr val="002060"/>
                </a:solidFill>
              </a:rPr>
              <a:t>N’oubliez </a:t>
            </a:r>
            <a:r>
              <a:rPr lang="fr-FR" dirty="0" err="1">
                <a:solidFill>
                  <a:srgbClr val="002060"/>
                </a:solidFill>
              </a:rPr>
              <a:t>pas,c’est</a:t>
            </a:r>
            <a:r>
              <a:rPr lang="fr-FR" dirty="0">
                <a:solidFill>
                  <a:srgbClr val="002060"/>
                </a:solidFill>
              </a:rPr>
              <a:t> un exemple qui vous faudra adapter en fonction de vos besoins…</a:t>
            </a:r>
          </a:p>
        </p:txBody>
      </p:sp>
      <p:pic>
        <p:nvPicPr>
          <p:cNvPr id="2" name="Image 1"/>
          <p:cNvPicPr>
            <a:picLocks noChangeAspect="1"/>
          </p:cNvPicPr>
          <p:nvPr/>
        </p:nvPicPr>
        <p:blipFill>
          <a:blip r:embed="rId5"/>
          <a:stretch>
            <a:fillRect/>
          </a:stretch>
        </p:blipFill>
        <p:spPr>
          <a:xfrm>
            <a:off x="46993" y="1090286"/>
            <a:ext cx="9050013" cy="4677428"/>
          </a:xfrm>
          <a:prstGeom prst="rect">
            <a:avLst/>
          </a:prstGeom>
        </p:spPr>
      </p:pic>
      <p:sp>
        <p:nvSpPr>
          <p:cNvPr id="4" name="Rectangle 3"/>
          <p:cNvSpPr/>
          <p:nvPr/>
        </p:nvSpPr>
        <p:spPr>
          <a:xfrm>
            <a:off x="5919851" y="2564904"/>
            <a:ext cx="3050900" cy="646331"/>
          </a:xfrm>
          <a:prstGeom prst="rect">
            <a:avLst/>
          </a:prstGeom>
        </p:spPr>
        <p:txBody>
          <a:bodyPr wrap="none">
            <a:spAutoFit/>
          </a:bodyPr>
          <a:lstStyle/>
          <a:p>
            <a:r>
              <a:rPr lang="fr-FR" dirty="0">
                <a:solidFill>
                  <a:srgbClr val="002060"/>
                </a:solidFill>
              </a:rPr>
              <a:t>Créer le fichier </a:t>
            </a:r>
            <a:r>
              <a:rPr lang="fr-FR" dirty="0" err="1">
                <a:solidFill>
                  <a:srgbClr val="002060"/>
                </a:solidFill>
              </a:rPr>
              <a:t>mail.php</a:t>
            </a:r>
            <a:endParaRPr lang="fr-FR" dirty="0">
              <a:solidFill>
                <a:srgbClr val="002060"/>
              </a:solidFill>
            </a:endParaRPr>
          </a:p>
          <a:p>
            <a:r>
              <a:rPr lang="fr-FR" dirty="0">
                <a:solidFill>
                  <a:srgbClr val="002060"/>
                </a:solidFill>
              </a:rPr>
              <a:t>Et pensez à mettre votre email</a:t>
            </a:r>
            <a:endParaRPr lang="fr-FR" dirty="0"/>
          </a:p>
        </p:txBody>
      </p:sp>
      <p:cxnSp>
        <p:nvCxnSpPr>
          <p:cNvPr id="6" name="Connecteur droit avec flèche 5"/>
          <p:cNvCxnSpPr/>
          <p:nvPr/>
        </p:nvCxnSpPr>
        <p:spPr>
          <a:xfrm flipH="1">
            <a:off x="2627784" y="3211235"/>
            <a:ext cx="3189625" cy="1369893"/>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363997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002060"/>
                </a:solidFill>
                <a:latin typeface="+mn-lt"/>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2060"/>
              </a:solidFill>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002060"/>
                </a:solidFill>
                <a:effectLst>
                  <a:outerShdw dist="17961" dir="8100000" algn="ctr" rotWithShape="0">
                    <a:srgbClr val="A5A5A5">
                      <a:alpha val="74998"/>
                    </a:srgbClr>
                  </a:outerShdw>
                </a:effectLst>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17" name="Espace réservé du numéro de diapositive 1"/>
          <p:cNvSpPr>
            <a:spLocks noGrp="1"/>
          </p:cNvSpPr>
          <p:nvPr>
            <p:ph type="sldNum" sz="quarter" idx="12"/>
          </p:nvPr>
        </p:nvSpPr>
        <p:spPr>
          <a:xfrm>
            <a:off x="6457950" y="6356351"/>
            <a:ext cx="2057400" cy="365125"/>
          </a:xfrm>
        </p:spPr>
        <p:txBody>
          <a:bodyPr/>
          <a:lstStyle/>
          <a:p>
            <a:pPr>
              <a:defRPr/>
            </a:pPr>
            <a:fld id="{9B9963AD-68A0-4161-8A1A-A52483EEB60B}" type="slidenum">
              <a:rPr lang="fr-FR" altLang="fr-FR" smtClean="0">
                <a:solidFill>
                  <a:srgbClr val="002060"/>
                </a:solidFill>
              </a:rPr>
              <a:pPr>
                <a:defRPr/>
              </a:pPr>
              <a:t>136</a:t>
            </a:fld>
            <a:endParaRPr lang="fr-FR" altLang="fr-FR">
              <a:solidFill>
                <a:srgbClr val="002060"/>
              </a:solidFill>
            </a:endParaRPr>
          </a:p>
        </p:txBody>
      </p:sp>
      <p:sp>
        <p:nvSpPr>
          <p:cNvPr id="18" name="Rectangle 17"/>
          <p:cNvSpPr/>
          <p:nvPr/>
        </p:nvSpPr>
        <p:spPr>
          <a:xfrm>
            <a:off x="3545505" y="1172038"/>
            <a:ext cx="2271904" cy="369332"/>
          </a:xfrm>
          <a:prstGeom prst="rect">
            <a:avLst/>
          </a:prstGeom>
        </p:spPr>
        <p:txBody>
          <a:bodyPr wrap="none">
            <a:spAutoFit/>
          </a:bodyPr>
          <a:lstStyle/>
          <a:p>
            <a:r>
              <a:rPr lang="fr-FR" dirty="0">
                <a:solidFill>
                  <a:srgbClr val="002060"/>
                </a:solidFill>
              </a:rPr>
              <a:t>Formulaire de Contact</a:t>
            </a:r>
          </a:p>
        </p:txBody>
      </p:sp>
      <p:sp>
        <p:nvSpPr>
          <p:cNvPr id="21" name="Rectangle 20"/>
          <p:cNvSpPr/>
          <p:nvPr/>
        </p:nvSpPr>
        <p:spPr>
          <a:xfrm>
            <a:off x="674558" y="5843295"/>
            <a:ext cx="8013797" cy="369332"/>
          </a:xfrm>
          <a:prstGeom prst="rect">
            <a:avLst/>
          </a:prstGeom>
        </p:spPr>
        <p:txBody>
          <a:bodyPr wrap="none">
            <a:spAutoFit/>
          </a:bodyPr>
          <a:lstStyle/>
          <a:p>
            <a:r>
              <a:rPr lang="fr-FR" dirty="0">
                <a:solidFill>
                  <a:srgbClr val="002060"/>
                </a:solidFill>
              </a:rPr>
              <a:t>N’oubliez pas, c’est un exemple qui vous faudra adapter en fonction de vos besoins…</a:t>
            </a:r>
          </a:p>
        </p:txBody>
      </p:sp>
      <p:sp>
        <p:nvSpPr>
          <p:cNvPr id="4" name="Rectangle 3"/>
          <p:cNvSpPr/>
          <p:nvPr/>
        </p:nvSpPr>
        <p:spPr>
          <a:xfrm>
            <a:off x="1709521" y="2350491"/>
            <a:ext cx="6029664" cy="923330"/>
          </a:xfrm>
          <a:prstGeom prst="rect">
            <a:avLst/>
          </a:prstGeom>
        </p:spPr>
        <p:txBody>
          <a:bodyPr wrap="none">
            <a:spAutoFit/>
          </a:bodyPr>
          <a:lstStyle/>
          <a:p>
            <a:r>
              <a:rPr lang="fr-FR" dirty="0">
                <a:solidFill>
                  <a:srgbClr val="002060"/>
                </a:solidFill>
              </a:rPr>
              <a:t>Attention , le serveur </a:t>
            </a:r>
            <a:r>
              <a:rPr lang="fr-FR" dirty="0" err="1">
                <a:solidFill>
                  <a:srgbClr val="002060"/>
                </a:solidFill>
              </a:rPr>
              <a:t>webmmi</a:t>
            </a:r>
            <a:r>
              <a:rPr lang="fr-FR" dirty="0">
                <a:solidFill>
                  <a:srgbClr val="002060"/>
                </a:solidFill>
              </a:rPr>
              <a:t> bloque la messagerie…</a:t>
            </a:r>
          </a:p>
          <a:p>
            <a:endParaRPr lang="fr-FR" dirty="0">
              <a:solidFill>
                <a:srgbClr val="002060"/>
              </a:solidFill>
            </a:endParaRPr>
          </a:p>
          <a:p>
            <a:r>
              <a:rPr lang="fr-FR" dirty="0">
                <a:solidFill>
                  <a:srgbClr val="002060"/>
                </a:solidFill>
              </a:rPr>
              <a:t>Si vous utilisez les fichiers sur un hébergeur, cela fonctionnera.</a:t>
            </a:r>
            <a:endParaRPr lang="fr-FR" dirty="0"/>
          </a:p>
        </p:txBody>
      </p:sp>
    </p:spTree>
    <p:extLst>
      <p:ext uri="{BB962C8B-B14F-4D97-AF65-F5344CB8AC3E}">
        <p14:creationId xmlns:p14="http://schemas.microsoft.com/office/powerpoint/2010/main" val="5773351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179512" y="1112217"/>
            <a:ext cx="8193781" cy="5016758"/>
          </a:xfrm>
          <a:prstGeom prst="rect">
            <a:avLst/>
          </a:prstGeom>
        </p:spPr>
        <p:txBody>
          <a:bodyPr wrap="square">
            <a:spAutoFit/>
          </a:bodyPr>
          <a:lstStyle/>
          <a:p>
            <a:r>
              <a:rPr lang="fr-FR" sz="3200" dirty="0">
                <a:solidFill>
                  <a:schemeClr val="tx2"/>
                </a:solidFill>
              </a:rPr>
              <a:t>Réalisation 1</a:t>
            </a:r>
            <a:r>
              <a:rPr lang="fr-FR" sz="3200" baseline="30000" dirty="0">
                <a:solidFill>
                  <a:schemeClr val="tx2"/>
                </a:solidFill>
              </a:rPr>
              <a:t>er</a:t>
            </a:r>
            <a:r>
              <a:rPr lang="fr-FR" sz="3200" dirty="0">
                <a:solidFill>
                  <a:schemeClr val="tx2"/>
                </a:solidFill>
              </a:rPr>
              <a:t> TP</a:t>
            </a:r>
          </a:p>
          <a:p>
            <a:endParaRPr lang="fr-FR" sz="3200" dirty="0">
              <a:solidFill>
                <a:schemeClr val="tx2"/>
              </a:solidFill>
            </a:endParaRPr>
          </a:p>
          <a:p>
            <a:r>
              <a:rPr lang="fr-FR" sz="3200" dirty="0">
                <a:solidFill>
                  <a:schemeClr val="tx2"/>
                </a:solidFill>
              </a:rPr>
              <a:t>Choix du thème</a:t>
            </a:r>
          </a:p>
          <a:p>
            <a:r>
              <a:rPr lang="fr-FR" sz="3200" dirty="0">
                <a:solidFill>
                  <a:schemeClr val="tx2"/>
                </a:solidFill>
              </a:rPr>
              <a:t>Design – infographie – charte graphique</a:t>
            </a:r>
          </a:p>
          <a:p>
            <a:r>
              <a:rPr lang="fr-FR" sz="3200" dirty="0">
                <a:solidFill>
                  <a:schemeClr val="tx2"/>
                </a:solidFill>
              </a:rPr>
              <a:t>Prévision organisation par rapport au nombre de TP</a:t>
            </a:r>
          </a:p>
          <a:p>
            <a:r>
              <a:rPr lang="fr-FR" sz="3200" dirty="0">
                <a:solidFill>
                  <a:schemeClr val="tx2"/>
                </a:solidFill>
              </a:rPr>
              <a:t>Mise en place du squelette</a:t>
            </a:r>
          </a:p>
          <a:p>
            <a:endParaRPr lang="fr-FR" sz="3200" dirty="0">
              <a:solidFill>
                <a:schemeClr val="tx2"/>
              </a:solidFill>
            </a:endParaRPr>
          </a:p>
          <a:p>
            <a:r>
              <a:rPr lang="fr-FR" sz="3200" dirty="0">
                <a:solidFill>
                  <a:schemeClr val="tx2"/>
                </a:solidFill>
              </a:rPr>
              <a:t>Test de l’ensemble des possibilités de réalisation via </a:t>
            </a:r>
            <a:r>
              <a:rPr lang="fr-FR" sz="3200" dirty="0" err="1">
                <a:solidFill>
                  <a:schemeClr val="tx2"/>
                </a:solidFill>
              </a:rPr>
              <a:t>bootstrap</a:t>
            </a:r>
            <a:r>
              <a:rPr lang="fr-FR" sz="3200" dirty="0">
                <a:solidFill>
                  <a:schemeClr val="tx2"/>
                </a:solidFill>
              </a:rPr>
              <a:t> et la documentation </a:t>
            </a:r>
            <a:endParaRPr lang="fr-FR" sz="3200" dirty="0"/>
          </a:p>
        </p:txBody>
      </p:sp>
    </p:spTree>
    <p:extLst>
      <p:ext uri="{BB962C8B-B14F-4D97-AF65-F5344CB8AC3E}">
        <p14:creationId xmlns:p14="http://schemas.microsoft.com/office/powerpoint/2010/main" val="318784644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179512" y="1112217"/>
            <a:ext cx="8193781" cy="5016758"/>
          </a:xfrm>
          <a:prstGeom prst="rect">
            <a:avLst/>
          </a:prstGeom>
        </p:spPr>
        <p:txBody>
          <a:bodyPr wrap="square">
            <a:spAutoFit/>
          </a:bodyPr>
          <a:lstStyle/>
          <a:p>
            <a:r>
              <a:rPr lang="fr-FR" sz="3200" dirty="0">
                <a:solidFill>
                  <a:schemeClr val="tx2"/>
                </a:solidFill>
              </a:rPr>
              <a:t>Organisation des </a:t>
            </a:r>
            <a:r>
              <a:rPr lang="fr-FR" sz="3200" dirty="0" err="1">
                <a:solidFill>
                  <a:schemeClr val="tx2"/>
                </a:solidFill>
              </a:rPr>
              <a:t>tp</a:t>
            </a:r>
            <a:r>
              <a:rPr lang="fr-FR" sz="3200" dirty="0">
                <a:solidFill>
                  <a:schemeClr val="tx2"/>
                </a:solidFill>
              </a:rPr>
              <a:t> :</a:t>
            </a:r>
          </a:p>
          <a:p>
            <a:endParaRPr lang="fr-FR" sz="3200" dirty="0">
              <a:solidFill>
                <a:schemeClr val="tx2"/>
              </a:solidFill>
            </a:endParaRPr>
          </a:p>
          <a:p>
            <a:r>
              <a:rPr lang="fr-FR" sz="3200" dirty="0">
                <a:solidFill>
                  <a:schemeClr val="tx2"/>
                </a:solidFill>
              </a:rPr>
              <a:t>Chaque étudiant organise son planning à partir de s41.</a:t>
            </a:r>
          </a:p>
          <a:p>
            <a:endParaRPr lang="fr-FR" sz="3200" dirty="0">
              <a:solidFill>
                <a:schemeClr val="tx2"/>
              </a:solidFill>
            </a:endParaRPr>
          </a:p>
          <a:p>
            <a:r>
              <a:rPr lang="fr-FR" sz="3200" dirty="0">
                <a:solidFill>
                  <a:schemeClr val="tx2"/>
                </a:solidFill>
              </a:rPr>
              <a:t>Conseil : </a:t>
            </a:r>
          </a:p>
          <a:p>
            <a:r>
              <a:rPr lang="fr-FR" sz="3200" dirty="0">
                <a:solidFill>
                  <a:schemeClr val="tx2"/>
                </a:solidFill>
              </a:rPr>
              <a:t> - wireframe</a:t>
            </a:r>
          </a:p>
          <a:p>
            <a:r>
              <a:rPr lang="fr-FR" sz="3200" dirty="0">
                <a:solidFill>
                  <a:schemeClr val="tx2"/>
                </a:solidFill>
              </a:rPr>
              <a:t> - html</a:t>
            </a:r>
          </a:p>
          <a:p>
            <a:r>
              <a:rPr lang="fr-FR" sz="3200" dirty="0">
                <a:solidFill>
                  <a:schemeClr val="tx2"/>
                </a:solidFill>
              </a:rPr>
              <a:t> - Bootstrap</a:t>
            </a:r>
          </a:p>
          <a:p>
            <a:r>
              <a:rPr lang="fr-FR" sz="3200" dirty="0">
                <a:solidFill>
                  <a:schemeClr val="tx2"/>
                </a:solidFill>
              </a:rPr>
              <a:t> - </a:t>
            </a:r>
            <a:r>
              <a:rPr lang="fr-FR" sz="3200" dirty="0" err="1">
                <a:solidFill>
                  <a:schemeClr val="tx2"/>
                </a:solidFill>
              </a:rPr>
              <a:t>Css</a:t>
            </a:r>
            <a:endParaRPr lang="fr-FR" sz="3200" dirty="0">
              <a:solidFill>
                <a:schemeClr val="tx2"/>
              </a:solidFill>
            </a:endParaRPr>
          </a:p>
        </p:txBody>
      </p:sp>
    </p:spTree>
    <p:extLst>
      <p:ext uri="{BB962C8B-B14F-4D97-AF65-F5344CB8AC3E}">
        <p14:creationId xmlns:p14="http://schemas.microsoft.com/office/powerpoint/2010/main" val="2783388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2338251" y="2924944"/>
            <a:ext cx="6179058" cy="584775"/>
          </a:xfrm>
          <a:prstGeom prst="rect">
            <a:avLst/>
          </a:prstGeom>
        </p:spPr>
        <p:txBody>
          <a:bodyPr wrap="square">
            <a:spAutoFit/>
          </a:bodyPr>
          <a:lstStyle/>
          <a:p>
            <a:r>
              <a:rPr lang="fr-FR" sz="3200" dirty="0">
                <a:solidFill>
                  <a:schemeClr val="tx2"/>
                </a:solidFill>
              </a:rPr>
              <a:t>Merci pour votre attention </a:t>
            </a:r>
            <a:endParaRPr lang="fr-FR" sz="3200" dirty="0"/>
          </a:p>
        </p:txBody>
      </p:sp>
    </p:spTree>
    <p:extLst>
      <p:ext uri="{BB962C8B-B14F-4D97-AF65-F5344CB8AC3E}">
        <p14:creationId xmlns:p14="http://schemas.microsoft.com/office/powerpoint/2010/main" val="1198311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7170" name="Picture 2" descr="https://media.lesechos.com/api/v1/images/view/5c5ef90e3e45466bcb4423a3/contenu_article/image.jpg">
            <a:extLst>
              <a:ext uri="{FF2B5EF4-FFF2-40B4-BE49-F238E27FC236}">
                <a16:creationId xmlns:a16="http://schemas.microsoft.com/office/drawing/2014/main" id="{5615AAEB-1AF1-4291-82CB-E5BB126F95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1056" y="1825576"/>
            <a:ext cx="4082660" cy="3707608"/>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media.lesechos.com/api/v1/images/view/5c5ef90e8fe56f487f0c16d6/contenu_article/image.jpg">
            <a:extLst>
              <a:ext uri="{FF2B5EF4-FFF2-40B4-BE49-F238E27FC236}">
                <a16:creationId xmlns:a16="http://schemas.microsoft.com/office/drawing/2014/main" id="{AFE6F591-B94B-4BF6-99DD-5201EF63D8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7704" y="1131581"/>
            <a:ext cx="4997301" cy="5020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29279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S2</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35318" y="2870241"/>
            <a:ext cx="8496944" cy="369332"/>
          </a:xfrm>
          <a:prstGeom prst="rect">
            <a:avLst/>
          </a:prstGeom>
        </p:spPr>
        <p:txBody>
          <a:bodyPr wrap="square">
            <a:spAutoFit/>
          </a:bodyPr>
          <a:lstStyle/>
          <a:p>
            <a:r>
              <a:rPr lang="fr-FR" dirty="0">
                <a:hlinkClick r:id="rId5"/>
              </a:rPr>
              <a:t>https://beinweb.fr/manieres-dadapter-votre-site-aux-mobiles/</a:t>
            </a:r>
            <a:endParaRPr lang="fr-FR" dirty="0"/>
          </a:p>
        </p:txBody>
      </p:sp>
      <p:sp>
        <p:nvSpPr>
          <p:cNvPr id="17" name="Rectangle 16"/>
          <p:cNvSpPr/>
          <p:nvPr/>
        </p:nvSpPr>
        <p:spPr>
          <a:xfrm>
            <a:off x="3143688" y="1128743"/>
            <a:ext cx="2792239" cy="1754326"/>
          </a:xfrm>
          <a:prstGeom prst="rect">
            <a:avLst/>
          </a:prstGeom>
          <a:noFill/>
        </p:spPr>
        <p:txBody>
          <a:bodyPr wrap="none" lIns="91440" tIns="45720" rIns="91440" bIns="45720">
            <a:spAutoFit/>
          </a:bodyPr>
          <a:lstStyle/>
          <a:p>
            <a:pPr algn="ctr"/>
            <a:r>
              <a:rPr lang="fr-FR"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Annexes</a:t>
            </a:r>
          </a:p>
          <a:p>
            <a:pPr algn="ctr"/>
            <a:r>
              <a:rPr lang="fr-FR"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(Sources)</a:t>
            </a:r>
            <a:endParaRPr lang="fr-FR"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4" name="Rectangle 3"/>
          <p:cNvSpPr/>
          <p:nvPr/>
        </p:nvSpPr>
        <p:spPr>
          <a:xfrm>
            <a:off x="46351" y="3328465"/>
            <a:ext cx="9163238" cy="646331"/>
          </a:xfrm>
          <a:prstGeom prst="rect">
            <a:avLst/>
          </a:prstGeom>
        </p:spPr>
        <p:txBody>
          <a:bodyPr wrap="square">
            <a:spAutoFit/>
          </a:bodyPr>
          <a:lstStyle/>
          <a:p>
            <a:r>
              <a:rPr lang="fr-FR">
                <a:hlinkClick r:id="rId6"/>
              </a:rPr>
              <a:t>https://www.journaldunet.com/web-tech/developpeur/1153216-comment-ajouter-une-version-pour-mobile-a-un-site-web-existant/</a:t>
            </a:r>
            <a:endParaRPr lang="fr-FR"/>
          </a:p>
        </p:txBody>
      </p:sp>
      <p:sp>
        <p:nvSpPr>
          <p:cNvPr id="5" name="Rectangle 4"/>
          <p:cNvSpPr/>
          <p:nvPr/>
        </p:nvSpPr>
        <p:spPr>
          <a:xfrm>
            <a:off x="304929" y="5673605"/>
            <a:ext cx="3583097" cy="369332"/>
          </a:xfrm>
          <a:prstGeom prst="rect">
            <a:avLst/>
          </a:prstGeom>
        </p:spPr>
        <p:txBody>
          <a:bodyPr wrap="none">
            <a:spAutoFit/>
          </a:bodyPr>
          <a:lstStyle/>
          <a:p>
            <a:r>
              <a:rPr lang="fr-FR" dirty="0">
                <a:solidFill>
                  <a:srgbClr val="303030"/>
                </a:solidFill>
                <a:latin typeface="Poppins"/>
              </a:rPr>
              <a:t> http://www.emulateurmobile.com</a:t>
            </a:r>
            <a:endParaRPr lang="fr-FR" dirty="0"/>
          </a:p>
        </p:txBody>
      </p:sp>
      <p:sp>
        <p:nvSpPr>
          <p:cNvPr id="6" name="Rectangle 5"/>
          <p:cNvSpPr/>
          <p:nvPr/>
        </p:nvSpPr>
        <p:spPr>
          <a:xfrm>
            <a:off x="0" y="4152580"/>
            <a:ext cx="9108148" cy="646331"/>
          </a:xfrm>
          <a:prstGeom prst="rect">
            <a:avLst/>
          </a:prstGeom>
        </p:spPr>
        <p:txBody>
          <a:bodyPr wrap="square">
            <a:spAutoFit/>
          </a:bodyPr>
          <a:lstStyle/>
          <a:p>
            <a:r>
              <a:rPr lang="fr-FR">
                <a:hlinkClick r:id="rId7"/>
              </a:rPr>
              <a:t>https://www.alsacreations.com/article/lire/1490-Comprendre-le-Viewport-dans-le-Web-mobile.html</a:t>
            </a:r>
            <a:endParaRPr lang="fr-FR"/>
          </a:p>
        </p:txBody>
      </p:sp>
      <p:sp>
        <p:nvSpPr>
          <p:cNvPr id="8" name="Rectangle 7"/>
          <p:cNvSpPr/>
          <p:nvPr/>
        </p:nvSpPr>
        <p:spPr>
          <a:xfrm>
            <a:off x="-17926" y="4907154"/>
            <a:ext cx="9144000" cy="646331"/>
          </a:xfrm>
          <a:prstGeom prst="rect">
            <a:avLst/>
          </a:prstGeom>
        </p:spPr>
        <p:txBody>
          <a:bodyPr wrap="square">
            <a:spAutoFit/>
          </a:bodyPr>
          <a:lstStyle/>
          <a:p>
            <a:r>
              <a:rPr lang="fr-FR" dirty="0">
                <a:hlinkClick r:id="rId8"/>
              </a:rPr>
              <a:t>https://www.journaldunet.com/web-tech/developpeur/1153216-comment-ajouter-une-version-pour-mobile-a-un-site-web-existant/1153235-adaptation-d-une-page-aux-mobiles</a:t>
            </a:r>
            <a:endParaRPr lang="fr-FR" dirty="0"/>
          </a:p>
        </p:txBody>
      </p:sp>
    </p:spTree>
    <p:extLst>
      <p:ext uri="{BB962C8B-B14F-4D97-AF65-F5344CB8AC3E}">
        <p14:creationId xmlns:p14="http://schemas.microsoft.com/office/powerpoint/2010/main" val="37842962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215516" y="1412776"/>
            <a:ext cx="8712968" cy="646331"/>
          </a:xfrm>
          <a:prstGeom prst="rect">
            <a:avLst/>
          </a:prstGeom>
        </p:spPr>
        <p:txBody>
          <a:bodyPr wrap="square">
            <a:spAutoFit/>
          </a:bodyPr>
          <a:lstStyle/>
          <a:p>
            <a:r>
              <a:rPr lang="fr-FR" dirty="0">
                <a:hlinkClick r:id="rId5"/>
              </a:rPr>
              <a:t>https://www.blog-nouvelles-technologies.fr/158111/google-fait-indexation-mobile-first-nouvelle-valeur-par-defaut/</a:t>
            </a:r>
            <a:endParaRPr lang="fr-FR" dirty="0"/>
          </a:p>
        </p:txBody>
      </p:sp>
      <p:sp>
        <p:nvSpPr>
          <p:cNvPr id="5" name="Rectangle 4"/>
          <p:cNvSpPr/>
          <p:nvPr/>
        </p:nvSpPr>
        <p:spPr>
          <a:xfrm>
            <a:off x="177966" y="2332470"/>
            <a:ext cx="8388932" cy="369332"/>
          </a:xfrm>
          <a:prstGeom prst="rect">
            <a:avLst/>
          </a:prstGeom>
        </p:spPr>
        <p:txBody>
          <a:bodyPr wrap="square">
            <a:spAutoFit/>
          </a:bodyPr>
          <a:lstStyle/>
          <a:p>
            <a:r>
              <a:rPr lang="fr-FR" dirty="0">
                <a:hlinkClick r:id="rId6"/>
              </a:rPr>
              <a:t>https://developers.google.com/search/mobile-sites/mobile-first-indexing</a:t>
            </a:r>
            <a:endParaRPr lang="fr-FR" dirty="0"/>
          </a:p>
        </p:txBody>
      </p:sp>
      <p:sp>
        <p:nvSpPr>
          <p:cNvPr id="6" name="Rectangle 5"/>
          <p:cNvSpPr/>
          <p:nvPr/>
        </p:nvSpPr>
        <p:spPr>
          <a:xfrm>
            <a:off x="177966" y="3039358"/>
            <a:ext cx="7110536" cy="369332"/>
          </a:xfrm>
          <a:prstGeom prst="rect">
            <a:avLst/>
          </a:prstGeom>
        </p:spPr>
        <p:txBody>
          <a:bodyPr wrap="square">
            <a:spAutoFit/>
          </a:bodyPr>
          <a:lstStyle/>
          <a:p>
            <a:r>
              <a:rPr lang="fr-FR" dirty="0">
                <a:hlinkClick r:id="rId7"/>
              </a:rPr>
              <a:t>https://search.google.com/search-console/about</a:t>
            </a:r>
            <a:endParaRPr lang="fr-FR" dirty="0"/>
          </a:p>
        </p:txBody>
      </p:sp>
      <p:sp>
        <p:nvSpPr>
          <p:cNvPr id="4" name="Rectangle 3"/>
          <p:cNvSpPr/>
          <p:nvPr/>
        </p:nvSpPr>
        <p:spPr>
          <a:xfrm>
            <a:off x="208295" y="3732577"/>
            <a:ext cx="6280898" cy="369332"/>
          </a:xfrm>
          <a:prstGeom prst="rect">
            <a:avLst/>
          </a:prstGeom>
        </p:spPr>
        <p:txBody>
          <a:bodyPr wrap="square">
            <a:spAutoFit/>
          </a:bodyPr>
          <a:lstStyle/>
          <a:p>
            <a:r>
              <a:rPr lang="fr-FR" dirty="0">
                <a:hlinkClick r:id="rId8"/>
              </a:rPr>
              <a:t>https://www.youtube.com/watch?v=jn1OQ1tKDmQ</a:t>
            </a:r>
            <a:endParaRPr lang="fr-FR" dirty="0"/>
          </a:p>
        </p:txBody>
      </p:sp>
      <p:sp>
        <p:nvSpPr>
          <p:cNvPr id="7" name="Rectangle 6"/>
          <p:cNvSpPr/>
          <p:nvPr/>
        </p:nvSpPr>
        <p:spPr>
          <a:xfrm>
            <a:off x="215516" y="4395383"/>
            <a:ext cx="8028892" cy="369332"/>
          </a:xfrm>
          <a:prstGeom prst="rect">
            <a:avLst/>
          </a:prstGeom>
        </p:spPr>
        <p:txBody>
          <a:bodyPr wrap="square">
            <a:spAutoFit/>
          </a:bodyPr>
          <a:lstStyle/>
          <a:p>
            <a:r>
              <a:rPr lang="fr-FR" dirty="0">
                <a:hlinkClick r:id="rId9"/>
              </a:rPr>
              <a:t>https://www.youtube.com/watch?v=8gnvrMACppg</a:t>
            </a:r>
            <a:endParaRPr lang="fr-FR" dirty="0"/>
          </a:p>
        </p:txBody>
      </p:sp>
      <p:sp>
        <p:nvSpPr>
          <p:cNvPr id="8" name="Rectangle 7"/>
          <p:cNvSpPr/>
          <p:nvPr/>
        </p:nvSpPr>
        <p:spPr>
          <a:xfrm>
            <a:off x="215516" y="5000325"/>
            <a:ext cx="4378186" cy="369332"/>
          </a:xfrm>
          <a:prstGeom prst="rect">
            <a:avLst/>
          </a:prstGeom>
        </p:spPr>
        <p:txBody>
          <a:bodyPr wrap="none">
            <a:spAutoFit/>
          </a:bodyPr>
          <a:lstStyle/>
          <a:p>
            <a:r>
              <a:rPr lang="fr-FR" dirty="0">
                <a:hlinkClick r:id="rId10"/>
              </a:rPr>
              <a:t>https://unsplash.com/search/photos/photos</a:t>
            </a:r>
            <a:endParaRPr lang="fr-FR" dirty="0"/>
          </a:p>
        </p:txBody>
      </p:sp>
      <p:sp>
        <p:nvSpPr>
          <p:cNvPr id="11" name="Rectangle 10"/>
          <p:cNvSpPr/>
          <p:nvPr/>
        </p:nvSpPr>
        <p:spPr>
          <a:xfrm>
            <a:off x="384727" y="5610370"/>
            <a:ext cx="2964017" cy="369332"/>
          </a:xfrm>
          <a:prstGeom prst="rect">
            <a:avLst/>
          </a:prstGeom>
        </p:spPr>
        <p:txBody>
          <a:bodyPr wrap="none">
            <a:spAutoFit/>
          </a:bodyPr>
          <a:lstStyle/>
          <a:p>
            <a:r>
              <a:rPr lang="fr-FR" dirty="0">
                <a:hlinkClick r:id="rId11"/>
              </a:rPr>
              <a:t>https://source.unsplash.com/</a:t>
            </a:r>
            <a:endParaRPr lang="fr-FR" dirty="0"/>
          </a:p>
        </p:txBody>
      </p:sp>
    </p:spTree>
    <p:extLst>
      <p:ext uri="{BB962C8B-B14F-4D97-AF65-F5344CB8AC3E}">
        <p14:creationId xmlns:p14="http://schemas.microsoft.com/office/powerpoint/2010/main" val="31065932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chemeClr val="tx1"/>
                </a:solidFill>
                <a:effectLst/>
                <a:latin typeface="Arial Unicode MS" panose="020B0604020202020204" pitchFamily="34" charset="-128"/>
              </a:rPr>
              <a:t>335373</a:t>
            </a:r>
            <a:r>
              <a:rPr kumimoji="0" lang="fr-FR" altLang="fr-FR" sz="800" b="0" i="0" u="none" strike="noStrike" cap="none" normalizeH="0" baseline="0">
                <a:ln>
                  <a:noFill/>
                </a:ln>
                <a:solidFill>
                  <a:schemeClr val="tx1"/>
                </a:solidFill>
                <a:effectLst/>
              </a:rPr>
              <a:t> </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4" name="Rectangle 3"/>
          <p:cNvSpPr/>
          <p:nvPr/>
        </p:nvSpPr>
        <p:spPr>
          <a:xfrm>
            <a:off x="568037" y="1340768"/>
            <a:ext cx="6678488" cy="369332"/>
          </a:xfrm>
          <a:prstGeom prst="rect">
            <a:avLst/>
          </a:prstGeom>
        </p:spPr>
        <p:txBody>
          <a:bodyPr wrap="square">
            <a:spAutoFit/>
          </a:bodyPr>
          <a:lstStyle/>
          <a:p>
            <a:r>
              <a:rPr lang="fr-FR" dirty="0">
                <a:hlinkClick r:id="rId5"/>
              </a:rPr>
              <a:t>https://www.youtube.com/watch?v=1nZpIwo6hq0</a:t>
            </a:r>
            <a:endParaRPr lang="fr-FR" dirty="0"/>
          </a:p>
        </p:txBody>
      </p:sp>
      <p:sp>
        <p:nvSpPr>
          <p:cNvPr id="5" name="Rectangle 4"/>
          <p:cNvSpPr/>
          <p:nvPr/>
        </p:nvSpPr>
        <p:spPr>
          <a:xfrm>
            <a:off x="536098" y="1908095"/>
            <a:ext cx="5958408" cy="369332"/>
          </a:xfrm>
          <a:prstGeom prst="rect">
            <a:avLst/>
          </a:prstGeom>
        </p:spPr>
        <p:txBody>
          <a:bodyPr wrap="square">
            <a:spAutoFit/>
          </a:bodyPr>
          <a:lstStyle/>
          <a:p>
            <a:r>
              <a:rPr lang="fr-FR" dirty="0">
                <a:hlinkClick r:id="rId6"/>
              </a:rPr>
              <a:t>https://www.youtube.com/watch?v=gm2RCfjXS3s</a:t>
            </a:r>
            <a:endParaRPr lang="fr-FR" dirty="0"/>
          </a:p>
        </p:txBody>
      </p:sp>
      <p:sp>
        <p:nvSpPr>
          <p:cNvPr id="6" name="Rectangle 5"/>
          <p:cNvSpPr/>
          <p:nvPr/>
        </p:nvSpPr>
        <p:spPr>
          <a:xfrm>
            <a:off x="512947" y="2502100"/>
            <a:ext cx="8595201" cy="646331"/>
          </a:xfrm>
          <a:prstGeom prst="rect">
            <a:avLst/>
          </a:prstGeom>
        </p:spPr>
        <p:txBody>
          <a:bodyPr wrap="square">
            <a:spAutoFit/>
          </a:bodyPr>
          <a:lstStyle/>
          <a:p>
            <a:r>
              <a:rPr lang="fr-FR" dirty="0">
                <a:hlinkClick r:id="rId7"/>
              </a:rPr>
              <a:t>https://openclassrooms.com/fr/courses/1885491-prenez-en-main-bootstrap/1885777-mise-en-route</a:t>
            </a:r>
            <a:endParaRPr lang="fr-FR" dirty="0"/>
          </a:p>
        </p:txBody>
      </p:sp>
      <p:sp>
        <p:nvSpPr>
          <p:cNvPr id="7" name="Rectangle 6"/>
          <p:cNvSpPr/>
          <p:nvPr/>
        </p:nvSpPr>
        <p:spPr>
          <a:xfrm>
            <a:off x="568037" y="3504394"/>
            <a:ext cx="6606480" cy="369332"/>
          </a:xfrm>
          <a:prstGeom prst="rect">
            <a:avLst/>
          </a:prstGeom>
        </p:spPr>
        <p:txBody>
          <a:bodyPr wrap="square">
            <a:spAutoFit/>
          </a:bodyPr>
          <a:lstStyle/>
          <a:p>
            <a:r>
              <a:rPr lang="fr-FR" dirty="0">
                <a:hlinkClick r:id="rId8"/>
              </a:rPr>
              <a:t>https://www.youtube.com/watch?v=bTmsLRNP6io</a:t>
            </a:r>
            <a:endParaRPr lang="fr-FR" dirty="0"/>
          </a:p>
        </p:txBody>
      </p:sp>
      <p:sp>
        <p:nvSpPr>
          <p:cNvPr id="8" name="Rectangle 7"/>
          <p:cNvSpPr/>
          <p:nvPr/>
        </p:nvSpPr>
        <p:spPr>
          <a:xfrm>
            <a:off x="573945" y="4098399"/>
            <a:ext cx="6966520" cy="369332"/>
          </a:xfrm>
          <a:prstGeom prst="rect">
            <a:avLst/>
          </a:prstGeom>
        </p:spPr>
        <p:txBody>
          <a:bodyPr wrap="square">
            <a:spAutoFit/>
          </a:bodyPr>
          <a:lstStyle/>
          <a:p>
            <a:r>
              <a:rPr lang="fr-FR" dirty="0">
                <a:hlinkClick r:id="rId9"/>
              </a:rPr>
              <a:t>https://prof.bpesquet.fr/tutoriel/premiers-pas-framework-bootstrap/#</a:t>
            </a:r>
            <a:endParaRPr lang="fr-FR" dirty="0"/>
          </a:p>
        </p:txBody>
      </p:sp>
      <p:sp>
        <p:nvSpPr>
          <p:cNvPr id="11" name="Rectangle 10"/>
          <p:cNvSpPr/>
          <p:nvPr/>
        </p:nvSpPr>
        <p:spPr>
          <a:xfrm>
            <a:off x="550181" y="4760051"/>
            <a:ext cx="7182544" cy="369332"/>
          </a:xfrm>
          <a:prstGeom prst="rect">
            <a:avLst/>
          </a:prstGeom>
        </p:spPr>
        <p:txBody>
          <a:bodyPr wrap="square">
            <a:spAutoFit/>
          </a:bodyPr>
          <a:lstStyle/>
          <a:p>
            <a:r>
              <a:rPr lang="fr-FR" dirty="0">
                <a:hlinkClick r:id="rId10"/>
              </a:rPr>
              <a:t>https://mdbootstrap.com/docs/jquery/navigation/hamburger-menu/</a:t>
            </a:r>
            <a:endParaRPr lang="fr-FR" dirty="0"/>
          </a:p>
        </p:txBody>
      </p:sp>
      <p:sp>
        <p:nvSpPr>
          <p:cNvPr id="17" name="Rectangle 16"/>
          <p:cNvSpPr/>
          <p:nvPr/>
        </p:nvSpPr>
        <p:spPr>
          <a:xfrm>
            <a:off x="512947" y="5410967"/>
            <a:ext cx="7542584" cy="369332"/>
          </a:xfrm>
          <a:prstGeom prst="rect">
            <a:avLst/>
          </a:prstGeom>
        </p:spPr>
        <p:txBody>
          <a:bodyPr wrap="square">
            <a:spAutoFit/>
          </a:bodyPr>
          <a:lstStyle/>
          <a:p>
            <a:r>
              <a:rPr lang="fr-FR" dirty="0">
                <a:hlinkClick r:id="rId11"/>
              </a:rPr>
              <a:t>https://getbootstrap.com/docs/4.3/components/alerts/</a:t>
            </a:r>
            <a:endParaRPr lang="fr-FR" dirty="0"/>
          </a:p>
        </p:txBody>
      </p:sp>
    </p:spTree>
    <p:extLst>
      <p:ext uri="{BB962C8B-B14F-4D97-AF65-F5344CB8AC3E}">
        <p14:creationId xmlns:p14="http://schemas.microsoft.com/office/powerpoint/2010/main" val="39154751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323528" y="1340768"/>
            <a:ext cx="6750496" cy="369332"/>
          </a:xfrm>
          <a:prstGeom prst="rect">
            <a:avLst/>
          </a:prstGeom>
        </p:spPr>
        <p:txBody>
          <a:bodyPr wrap="square">
            <a:spAutoFit/>
          </a:bodyPr>
          <a:lstStyle/>
          <a:p>
            <a:r>
              <a:rPr lang="fr-FR" dirty="0">
                <a:hlinkClick r:id="rId5"/>
              </a:rPr>
              <a:t>https://laravel.sillo.org/bootstrap-4-boutons-icones-et-images/</a:t>
            </a:r>
            <a:endParaRPr lang="fr-FR" dirty="0"/>
          </a:p>
        </p:txBody>
      </p:sp>
      <p:sp>
        <p:nvSpPr>
          <p:cNvPr id="4" name="Rectangle 3"/>
          <p:cNvSpPr/>
          <p:nvPr/>
        </p:nvSpPr>
        <p:spPr>
          <a:xfrm>
            <a:off x="467544" y="1908095"/>
            <a:ext cx="8839710" cy="369332"/>
          </a:xfrm>
          <a:prstGeom prst="rect">
            <a:avLst/>
          </a:prstGeom>
        </p:spPr>
        <p:txBody>
          <a:bodyPr wrap="square">
            <a:spAutoFit/>
          </a:bodyPr>
          <a:lstStyle/>
          <a:p>
            <a:r>
              <a:rPr lang="fr-FR" dirty="0">
                <a:hlinkClick r:id="rId6"/>
              </a:rPr>
              <a:t>https://www.codeur.com/blog/templates-bootstrap-gratuits/</a:t>
            </a:r>
            <a:endParaRPr lang="fr-FR" dirty="0"/>
          </a:p>
        </p:txBody>
      </p:sp>
    </p:spTree>
    <p:extLst>
      <p:ext uri="{BB962C8B-B14F-4D97-AF65-F5344CB8AC3E}">
        <p14:creationId xmlns:p14="http://schemas.microsoft.com/office/powerpoint/2010/main" val="2208730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95736" y="1124744"/>
            <a:ext cx="5832648" cy="523220"/>
          </a:xfrm>
          <a:prstGeom prst="rect">
            <a:avLst/>
          </a:prstGeom>
        </p:spPr>
        <p:txBody>
          <a:bodyPr wrap="square">
            <a:spAutoFit/>
          </a:bodyPr>
          <a:lstStyle/>
          <a:p>
            <a:r>
              <a:rPr lang="fr-FR" sz="2800" b="1" dirty="0">
                <a:solidFill>
                  <a:schemeClr val="tx2"/>
                </a:solidFill>
                <a:latin typeface="PT Sans"/>
              </a:rPr>
              <a:t>Une analyse intéressante</a:t>
            </a:r>
            <a:endParaRPr lang="fr-FR" sz="2800" b="1" i="0" dirty="0">
              <a:solidFill>
                <a:schemeClr val="tx2"/>
              </a:solidFill>
              <a:effectLst/>
              <a:latin typeface="PT Sans"/>
            </a:endParaRPr>
          </a:p>
        </p:txBody>
      </p:sp>
      <p:pic>
        <p:nvPicPr>
          <p:cNvPr id="4" name="Image 3">
            <a:hlinkClick r:id="rId2"/>
          </p:cNvPr>
          <p:cNvPicPr>
            <a:picLocks noChangeAspect="1"/>
          </p:cNvPicPr>
          <p:nvPr/>
        </p:nvPicPr>
        <p:blipFill>
          <a:blip r:embed="rId3"/>
          <a:stretch>
            <a:fillRect/>
          </a:stretch>
        </p:blipFill>
        <p:spPr>
          <a:xfrm>
            <a:off x="107504" y="1666138"/>
            <a:ext cx="2448272" cy="1385517"/>
          </a:xfrm>
          <a:prstGeom prst="rect">
            <a:avLst/>
          </a:prstGeom>
        </p:spPr>
      </p:pic>
      <p:pic>
        <p:nvPicPr>
          <p:cNvPr id="9218" name="Picture 2" descr="https://f.hellowork.com/blogdumoderateur/2021/02/chiffres-internet-reseaux-sociaux-france-2021.jpg">
            <a:extLst>
              <a:ext uri="{FF2B5EF4-FFF2-40B4-BE49-F238E27FC236}">
                <a16:creationId xmlns:a16="http://schemas.microsoft.com/office/drawing/2014/main" id="{C2D819DA-A90E-47F5-AD13-4B273CD6BF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2780928"/>
            <a:ext cx="6156176" cy="346284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BA5D169-3034-4C17-80B9-6F750E9C5FE0}"/>
              </a:ext>
            </a:extLst>
          </p:cNvPr>
          <p:cNvSpPr/>
          <p:nvPr/>
        </p:nvSpPr>
        <p:spPr>
          <a:xfrm>
            <a:off x="224644" y="4941168"/>
            <a:ext cx="2213992" cy="553998"/>
          </a:xfrm>
          <a:prstGeom prst="rect">
            <a:avLst/>
          </a:prstGeom>
        </p:spPr>
        <p:txBody>
          <a:bodyPr wrap="square">
            <a:spAutoFit/>
          </a:bodyPr>
          <a:lstStyle/>
          <a:p>
            <a:r>
              <a:rPr lang="fr-FR" sz="1000" dirty="0"/>
              <a:t>https://www.blogdumoderateur.com/chiffres-internet-reseaux-sociaux-france-2021/</a:t>
            </a:r>
          </a:p>
        </p:txBody>
      </p:sp>
    </p:spTree>
    <p:extLst>
      <p:ext uri="{BB962C8B-B14F-4D97-AF65-F5344CB8AC3E}">
        <p14:creationId xmlns:p14="http://schemas.microsoft.com/office/powerpoint/2010/main" val="3883016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10242" name="Picture 2" descr="https://f.hellowork.com/blogdumoderateur/2021/02/devices-france-2021.jpg">
            <a:extLst>
              <a:ext uri="{FF2B5EF4-FFF2-40B4-BE49-F238E27FC236}">
                <a16:creationId xmlns:a16="http://schemas.microsoft.com/office/drawing/2014/main" id="{00BA5A71-F7D6-4EB2-B67C-F2B7DA6368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274" y="1628800"/>
            <a:ext cx="7978165" cy="4487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09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11266" name="Picture 2" descr="https://f.hellowork.com/blogdumoderateur/2021/02/daily-time-spent-france-2021-664x374.jpg">
            <a:extLst>
              <a:ext uri="{FF2B5EF4-FFF2-40B4-BE49-F238E27FC236}">
                <a16:creationId xmlns:a16="http://schemas.microsoft.com/office/drawing/2014/main" id="{62C670A0-D5A1-4C84-94E6-C916D2C264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9700" y="1647825"/>
            <a:ext cx="6324600"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792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12290" name="Picture 2" descr="https://f.hellowork.com/blogdumoderateur/2021/02/navigateurs-france-2021-664x374.jpg">
            <a:extLst>
              <a:ext uri="{FF2B5EF4-FFF2-40B4-BE49-F238E27FC236}">
                <a16:creationId xmlns:a16="http://schemas.microsoft.com/office/drawing/2014/main" id="{52DCCC0D-502F-4B81-922B-B42081E056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9700" y="1647825"/>
            <a:ext cx="6324600"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425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13314" name="Picture 2" descr="https://f.hellowork.com/blogdumoderateur/2021/02/sites-populaires-france-2021.jpg">
            <a:extLst>
              <a:ext uri="{FF2B5EF4-FFF2-40B4-BE49-F238E27FC236}">
                <a16:creationId xmlns:a16="http://schemas.microsoft.com/office/drawing/2014/main" id="{6841811D-9105-4D23-A091-BEEBD524CB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848" y="1700808"/>
            <a:ext cx="7308304" cy="4110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635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2" name="Image 1"/>
          <p:cNvPicPr>
            <a:picLocks noChangeAspect="1"/>
          </p:cNvPicPr>
          <p:nvPr/>
        </p:nvPicPr>
        <p:blipFill>
          <a:blip r:embed="rId5"/>
          <a:stretch>
            <a:fillRect/>
          </a:stretch>
        </p:blipFill>
        <p:spPr>
          <a:xfrm>
            <a:off x="1835696" y="1576914"/>
            <a:ext cx="5832648" cy="4659316"/>
          </a:xfrm>
          <a:prstGeom prst="rect">
            <a:avLst/>
          </a:prstGeom>
        </p:spPr>
      </p:pic>
      <p:sp>
        <p:nvSpPr>
          <p:cNvPr id="17" name="Rectangle 16"/>
          <p:cNvSpPr/>
          <p:nvPr/>
        </p:nvSpPr>
        <p:spPr>
          <a:xfrm>
            <a:off x="4031940" y="1087462"/>
            <a:ext cx="1440160" cy="369332"/>
          </a:xfrm>
          <a:prstGeom prst="rect">
            <a:avLst/>
          </a:prstGeom>
        </p:spPr>
        <p:txBody>
          <a:bodyPr wrap="square">
            <a:spAutoFit/>
          </a:bodyPr>
          <a:lstStyle/>
          <a:p>
            <a:r>
              <a:rPr lang="fr-FR" b="1" i="1" dirty="0">
                <a:solidFill>
                  <a:schemeClr val="tx2"/>
                </a:solidFill>
                <a:latin typeface="-apple-system"/>
              </a:rPr>
              <a:t>Le P.P.N </a:t>
            </a:r>
          </a:p>
        </p:txBody>
      </p:sp>
    </p:spTree>
    <p:extLst>
      <p:ext uri="{BB962C8B-B14F-4D97-AF65-F5344CB8AC3E}">
        <p14:creationId xmlns:p14="http://schemas.microsoft.com/office/powerpoint/2010/main" val="677721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14338" name="Picture 2" descr="https://f.hellowork.com/blogdumoderateur/2021/02/requetes-populaires-google-france-2021-664x374.jpg">
            <a:extLst>
              <a:ext uri="{FF2B5EF4-FFF2-40B4-BE49-F238E27FC236}">
                <a16:creationId xmlns:a16="http://schemas.microsoft.com/office/drawing/2014/main" id="{32D5D5FD-94DF-4D5F-8544-9569B2FD5C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9700" y="1647825"/>
            <a:ext cx="6324600"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866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15362" name="Picture 2" descr="https://f.hellowork.com/blogdumoderateur/2021/02/jeux-video-france-2021-664x374.jpg">
            <a:extLst>
              <a:ext uri="{FF2B5EF4-FFF2-40B4-BE49-F238E27FC236}">
                <a16:creationId xmlns:a16="http://schemas.microsoft.com/office/drawing/2014/main" id="{D62D5715-4AED-4BD4-A0F9-84BA2445AE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9700" y="1647825"/>
            <a:ext cx="6324600"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522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16386" name="Picture 2" descr="https://f.hellowork.com/blogdumoderateur/2021/02/medias-sociaux-populaires-france-2021-664x374.jpg">
            <a:extLst>
              <a:ext uri="{FF2B5EF4-FFF2-40B4-BE49-F238E27FC236}">
                <a16:creationId xmlns:a16="http://schemas.microsoft.com/office/drawing/2014/main" id="{75109D80-2C9C-42AC-9B90-55EDDE360A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9700" y="1647825"/>
            <a:ext cx="6324600"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650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2" name="Image 1"/>
          <p:cNvPicPr>
            <a:picLocks noChangeAspect="1"/>
          </p:cNvPicPr>
          <p:nvPr/>
        </p:nvPicPr>
        <p:blipFill>
          <a:blip r:embed="rId5"/>
          <a:stretch>
            <a:fillRect/>
          </a:stretch>
        </p:blipFill>
        <p:spPr>
          <a:xfrm>
            <a:off x="1976176" y="2420888"/>
            <a:ext cx="5191648" cy="3632832"/>
          </a:xfrm>
          <a:prstGeom prst="rect">
            <a:avLst/>
          </a:prstGeom>
        </p:spPr>
      </p:pic>
      <p:sp>
        <p:nvSpPr>
          <p:cNvPr id="17" name="Rectangle 16"/>
          <p:cNvSpPr/>
          <p:nvPr/>
        </p:nvSpPr>
        <p:spPr>
          <a:xfrm>
            <a:off x="1187624" y="1410420"/>
            <a:ext cx="6984776" cy="1077218"/>
          </a:xfrm>
          <a:prstGeom prst="rect">
            <a:avLst/>
          </a:prstGeom>
        </p:spPr>
        <p:txBody>
          <a:bodyPr wrap="square">
            <a:spAutoFit/>
          </a:bodyPr>
          <a:lstStyle/>
          <a:p>
            <a:pPr algn="ctr"/>
            <a:r>
              <a:rPr lang="fr-FR" sz="2800" dirty="0">
                <a:solidFill>
                  <a:schemeClr val="tx2"/>
                </a:solidFill>
                <a:latin typeface="-apple-system"/>
              </a:rPr>
              <a:t>Les réservations et les achats en ligne</a:t>
            </a:r>
          </a:p>
          <a:p>
            <a:pPr algn="ctr"/>
            <a:endParaRPr lang="fr-FR" dirty="0">
              <a:solidFill>
                <a:srgbClr val="212529"/>
              </a:solidFill>
              <a:latin typeface="-apple-system"/>
            </a:endParaRPr>
          </a:p>
          <a:p>
            <a:pPr marL="285750" indent="-285750" algn="ctr">
              <a:buFontTx/>
              <a:buChar char="-"/>
            </a:pPr>
            <a:endParaRPr lang="fr-FR" dirty="0">
              <a:solidFill>
                <a:srgbClr val="212529"/>
              </a:solidFill>
              <a:latin typeface="-apple-system"/>
            </a:endParaRPr>
          </a:p>
        </p:txBody>
      </p:sp>
    </p:spTree>
    <p:extLst>
      <p:ext uri="{BB962C8B-B14F-4D97-AF65-F5344CB8AC3E}">
        <p14:creationId xmlns:p14="http://schemas.microsoft.com/office/powerpoint/2010/main" val="1658146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2" name="Image 1"/>
          <p:cNvPicPr>
            <a:picLocks noChangeAspect="1"/>
          </p:cNvPicPr>
          <p:nvPr/>
        </p:nvPicPr>
        <p:blipFill>
          <a:blip r:embed="rId5"/>
          <a:stretch>
            <a:fillRect/>
          </a:stretch>
        </p:blipFill>
        <p:spPr>
          <a:xfrm>
            <a:off x="2828184" y="2420888"/>
            <a:ext cx="3487631" cy="3293873"/>
          </a:xfrm>
          <a:prstGeom prst="rect">
            <a:avLst/>
          </a:prstGeom>
        </p:spPr>
      </p:pic>
      <p:sp>
        <p:nvSpPr>
          <p:cNvPr id="17" name="Rectangle 16"/>
          <p:cNvSpPr/>
          <p:nvPr/>
        </p:nvSpPr>
        <p:spPr>
          <a:xfrm>
            <a:off x="19239" y="1346041"/>
            <a:ext cx="9144000" cy="1508105"/>
          </a:xfrm>
          <a:prstGeom prst="rect">
            <a:avLst/>
          </a:prstGeom>
        </p:spPr>
        <p:txBody>
          <a:bodyPr wrap="square">
            <a:spAutoFit/>
          </a:bodyPr>
          <a:lstStyle/>
          <a:p>
            <a:pPr algn="ctr"/>
            <a:r>
              <a:rPr lang="fr-FR" sz="2800" dirty="0">
                <a:solidFill>
                  <a:schemeClr val="tx2"/>
                </a:solidFill>
                <a:latin typeface="-apple-system"/>
              </a:rPr>
              <a:t>Mieux connaître les utilisateurs </a:t>
            </a:r>
          </a:p>
          <a:p>
            <a:pPr algn="ctr"/>
            <a:r>
              <a:rPr lang="fr-FR" sz="2800" dirty="0">
                <a:solidFill>
                  <a:schemeClr val="tx2"/>
                </a:solidFill>
                <a:latin typeface="-apple-system"/>
              </a:rPr>
              <a:t>grâce à la Géolocalisation</a:t>
            </a:r>
          </a:p>
          <a:p>
            <a:pPr algn="ctr"/>
            <a:endParaRPr lang="fr-FR" dirty="0">
              <a:solidFill>
                <a:srgbClr val="212529"/>
              </a:solidFill>
              <a:latin typeface="-apple-system"/>
            </a:endParaRPr>
          </a:p>
          <a:p>
            <a:pPr marL="285750" indent="-285750" algn="ctr">
              <a:buFontTx/>
              <a:buChar char="-"/>
            </a:pPr>
            <a:endParaRPr lang="fr-FR" dirty="0">
              <a:solidFill>
                <a:srgbClr val="212529"/>
              </a:solidFill>
              <a:latin typeface="-apple-system"/>
            </a:endParaRPr>
          </a:p>
        </p:txBody>
      </p:sp>
    </p:spTree>
    <p:extLst>
      <p:ext uri="{BB962C8B-B14F-4D97-AF65-F5344CB8AC3E}">
        <p14:creationId xmlns:p14="http://schemas.microsoft.com/office/powerpoint/2010/main" val="1039613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2" name="Image 1"/>
          <p:cNvPicPr>
            <a:picLocks noChangeAspect="1"/>
          </p:cNvPicPr>
          <p:nvPr/>
        </p:nvPicPr>
        <p:blipFill>
          <a:blip r:embed="rId5"/>
          <a:stretch>
            <a:fillRect/>
          </a:stretch>
        </p:blipFill>
        <p:spPr>
          <a:xfrm>
            <a:off x="2386708" y="2636912"/>
            <a:ext cx="4871623" cy="3381292"/>
          </a:xfrm>
          <a:prstGeom prst="rect">
            <a:avLst/>
          </a:prstGeom>
        </p:spPr>
      </p:pic>
      <p:sp>
        <p:nvSpPr>
          <p:cNvPr id="17" name="Rectangle 16"/>
          <p:cNvSpPr/>
          <p:nvPr/>
        </p:nvSpPr>
        <p:spPr>
          <a:xfrm>
            <a:off x="250519" y="1412776"/>
            <a:ext cx="9144000" cy="523220"/>
          </a:xfrm>
          <a:prstGeom prst="rect">
            <a:avLst/>
          </a:prstGeom>
        </p:spPr>
        <p:txBody>
          <a:bodyPr wrap="square">
            <a:spAutoFit/>
          </a:bodyPr>
          <a:lstStyle/>
          <a:p>
            <a:r>
              <a:rPr lang="fr-FR" sz="2800" dirty="0">
                <a:solidFill>
                  <a:schemeClr val="tx2"/>
                </a:solidFill>
                <a:latin typeface="-apple-system"/>
              </a:rPr>
              <a:t>Donc il faut réfléchir à la création mobile de votre site </a:t>
            </a:r>
          </a:p>
        </p:txBody>
      </p:sp>
    </p:spTree>
    <p:extLst>
      <p:ext uri="{BB962C8B-B14F-4D97-AF65-F5344CB8AC3E}">
        <p14:creationId xmlns:p14="http://schemas.microsoft.com/office/powerpoint/2010/main" val="1886420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11" name="Rectangle 10"/>
          <p:cNvSpPr/>
          <p:nvPr/>
        </p:nvSpPr>
        <p:spPr>
          <a:xfrm>
            <a:off x="33609" y="1256467"/>
            <a:ext cx="7546848" cy="5262979"/>
          </a:xfrm>
          <a:prstGeom prst="rect">
            <a:avLst/>
          </a:prstGeom>
        </p:spPr>
        <p:txBody>
          <a:bodyPr wrap="square">
            <a:spAutoFit/>
          </a:bodyPr>
          <a:lstStyle/>
          <a:p>
            <a:r>
              <a:rPr lang="fr-FR" sz="2800" dirty="0">
                <a:solidFill>
                  <a:schemeClr val="tx2"/>
                </a:solidFill>
                <a:latin typeface="-apple-system"/>
              </a:rPr>
              <a:t>Il faut raisonner différemment, par exemple, les pages sur mobile sont 1,5 fois plus longues; cela étant du à sa forme rectangulaire…</a:t>
            </a:r>
          </a:p>
          <a:p>
            <a:endParaRPr lang="fr-FR" sz="2800" dirty="0">
              <a:solidFill>
                <a:schemeClr val="tx2"/>
              </a:solidFill>
              <a:latin typeface="-apple-system"/>
            </a:endParaRPr>
          </a:p>
          <a:p>
            <a:r>
              <a:rPr lang="fr-FR" sz="2800" dirty="0">
                <a:solidFill>
                  <a:schemeClr val="tx2"/>
                </a:solidFill>
                <a:latin typeface="-apple-system"/>
              </a:rPr>
              <a:t>Il faut donc envisager un design de page différent que sur un site web traditionnel,</a:t>
            </a:r>
          </a:p>
          <a:p>
            <a:endParaRPr lang="fr-FR" sz="2800" dirty="0">
              <a:solidFill>
                <a:schemeClr val="tx2"/>
              </a:solidFill>
              <a:latin typeface="-apple-system"/>
            </a:endParaRPr>
          </a:p>
          <a:p>
            <a:r>
              <a:rPr lang="fr-FR" sz="2800" dirty="0">
                <a:solidFill>
                  <a:schemeClr val="tx2"/>
                </a:solidFill>
                <a:latin typeface="-apple-system"/>
              </a:rPr>
              <a:t>Autre exemple, sur mobile, les utilisateurs ont tendances à scroller, c’est-à-dire à faire glisser l’écran vers le bas, donc, plus il scrollera plus il restera sur le site.</a:t>
            </a:r>
          </a:p>
        </p:txBody>
      </p:sp>
      <p:pic>
        <p:nvPicPr>
          <p:cNvPr id="2" name="Image 1"/>
          <p:cNvPicPr>
            <a:picLocks noChangeAspect="1"/>
          </p:cNvPicPr>
          <p:nvPr/>
        </p:nvPicPr>
        <p:blipFill>
          <a:blip r:embed="rId5"/>
          <a:stretch>
            <a:fillRect/>
          </a:stretch>
        </p:blipFill>
        <p:spPr>
          <a:xfrm>
            <a:off x="7413414" y="3107692"/>
            <a:ext cx="1390844" cy="1600423"/>
          </a:xfrm>
          <a:prstGeom prst="rect">
            <a:avLst/>
          </a:prstGeom>
        </p:spPr>
      </p:pic>
      <p:pic>
        <p:nvPicPr>
          <p:cNvPr id="4" name="Image 3"/>
          <p:cNvPicPr>
            <a:picLocks noChangeAspect="1"/>
          </p:cNvPicPr>
          <p:nvPr/>
        </p:nvPicPr>
        <p:blipFill>
          <a:blip r:embed="rId6"/>
          <a:stretch>
            <a:fillRect/>
          </a:stretch>
        </p:blipFill>
        <p:spPr>
          <a:xfrm>
            <a:off x="7580457" y="1189098"/>
            <a:ext cx="931059" cy="1744874"/>
          </a:xfrm>
          <a:prstGeom prst="rect">
            <a:avLst/>
          </a:prstGeom>
        </p:spPr>
      </p:pic>
      <p:pic>
        <p:nvPicPr>
          <p:cNvPr id="5" name="Image 4"/>
          <p:cNvPicPr>
            <a:picLocks noChangeAspect="1"/>
          </p:cNvPicPr>
          <p:nvPr/>
        </p:nvPicPr>
        <p:blipFill>
          <a:blip r:embed="rId7"/>
          <a:stretch>
            <a:fillRect/>
          </a:stretch>
        </p:blipFill>
        <p:spPr>
          <a:xfrm>
            <a:off x="7626183" y="4952684"/>
            <a:ext cx="952633" cy="914528"/>
          </a:xfrm>
          <a:prstGeom prst="rect">
            <a:avLst/>
          </a:prstGeom>
        </p:spPr>
      </p:pic>
    </p:spTree>
    <p:extLst>
      <p:ext uri="{BB962C8B-B14F-4D97-AF65-F5344CB8AC3E}">
        <p14:creationId xmlns:p14="http://schemas.microsoft.com/office/powerpoint/2010/main" val="2681990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4" y="1124744"/>
            <a:ext cx="8928992" cy="5262979"/>
          </a:xfrm>
          <a:prstGeom prst="rect">
            <a:avLst/>
          </a:prstGeom>
        </p:spPr>
        <p:txBody>
          <a:bodyPr wrap="square">
            <a:spAutoFit/>
          </a:bodyPr>
          <a:lstStyle/>
          <a:p>
            <a:r>
              <a:rPr lang="fr-FR" sz="2800" dirty="0">
                <a:solidFill>
                  <a:schemeClr val="tx2"/>
                </a:solidFill>
                <a:latin typeface="-apple-system"/>
              </a:rPr>
              <a:t>La navigation sur mobile est avant tout tactile, il faut penser votre site pour inciter l’internaute à appuyer sur des boutons clairement identifier,</a:t>
            </a:r>
          </a:p>
          <a:p>
            <a:endParaRPr lang="fr-FR" sz="2800" dirty="0">
              <a:solidFill>
                <a:schemeClr val="tx2"/>
              </a:solidFill>
              <a:latin typeface="-apple-system"/>
            </a:endParaRPr>
          </a:p>
          <a:p>
            <a:r>
              <a:rPr lang="fr-FR" sz="2800" dirty="0">
                <a:solidFill>
                  <a:schemeClr val="tx2"/>
                </a:solidFill>
                <a:latin typeface="-apple-system"/>
              </a:rPr>
              <a:t>La petite taille de l’écran et l’aspect tactile vous poussera à présenter la bonne information au bon moment,</a:t>
            </a:r>
          </a:p>
          <a:p>
            <a:endParaRPr lang="fr-FR" sz="2800" dirty="0">
              <a:solidFill>
                <a:schemeClr val="tx2"/>
              </a:solidFill>
              <a:latin typeface="-apple-system"/>
            </a:endParaRPr>
          </a:p>
          <a:p>
            <a:r>
              <a:rPr lang="fr-FR" sz="2800" dirty="0">
                <a:solidFill>
                  <a:schemeClr val="tx2"/>
                </a:solidFill>
                <a:latin typeface="-apple-system"/>
              </a:rPr>
              <a:t>Enfin, sur les mobiles, les temps de téléchargement sont (étaient) plus long, il faut rendre votre site plus léger, avoir moins de photos (</a:t>
            </a:r>
            <a:r>
              <a:rPr lang="fr-FR" sz="2800" dirty="0" err="1">
                <a:solidFill>
                  <a:schemeClr val="tx2"/>
                </a:solidFill>
                <a:latin typeface="-apple-system"/>
              </a:rPr>
              <a:t>resolution</a:t>
            </a:r>
            <a:r>
              <a:rPr lang="fr-FR" sz="2800" dirty="0">
                <a:solidFill>
                  <a:schemeClr val="tx2"/>
                </a:solidFill>
                <a:latin typeface="-apple-system"/>
              </a:rPr>
              <a:t> des images…) sinon vous perdrez des utilisateurs.</a:t>
            </a:r>
          </a:p>
          <a:p>
            <a:endParaRPr lang="fr-FR" sz="2800" dirty="0">
              <a:solidFill>
                <a:schemeClr val="tx2"/>
              </a:solidFill>
              <a:latin typeface="-apple-system"/>
            </a:endParaRPr>
          </a:p>
        </p:txBody>
      </p:sp>
    </p:spTree>
    <p:extLst>
      <p:ext uri="{BB962C8B-B14F-4D97-AF65-F5344CB8AC3E}">
        <p14:creationId xmlns:p14="http://schemas.microsoft.com/office/powerpoint/2010/main" val="2459614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485272" y="1253841"/>
            <a:ext cx="8161209" cy="523220"/>
          </a:xfrm>
          <a:prstGeom prst="rect">
            <a:avLst/>
          </a:prstGeom>
        </p:spPr>
        <p:txBody>
          <a:bodyPr wrap="none">
            <a:spAutoFit/>
          </a:bodyPr>
          <a:lstStyle/>
          <a:p>
            <a:r>
              <a:rPr lang="fr-FR" sz="2800" dirty="0">
                <a:solidFill>
                  <a:schemeClr val="tx2"/>
                </a:solidFill>
                <a:latin typeface="-apple-system"/>
              </a:rPr>
              <a:t>Il existe trois possibilités pour exister sur le mobile</a:t>
            </a:r>
            <a:endParaRPr lang="fr-FR" sz="2800" dirty="0">
              <a:solidFill>
                <a:schemeClr val="tx2"/>
              </a:solidFill>
            </a:endParaRPr>
          </a:p>
        </p:txBody>
      </p:sp>
      <p:sp>
        <p:nvSpPr>
          <p:cNvPr id="4" name="Rectangle 3"/>
          <p:cNvSpPr/>
          <p:nvPr/>
        </p:nvSpPr>
        <p:spPr>
          <a:xfrm>
            <a:off x="1083000" y="1999888"/>
            <a:ext cx="6978000" cy="923330"/>
          </a:xfrm>
          <a:prstGeom prst="rect">
            <a:avLst/>
          </a:prstGeom>
          <a:noFill/>
        </p:spPr>
        <p:txBody>
          <a:bodyPr wrap="none" lIns="91440" tIns="45720" rIns="91440" bIns="45720">
            <a:spAutoFit/>
          </a:bodyPr>
          <a:lstStyle/>
          <a:p>
            <a:pPr algn="ctr"/>
            <a:r>
              <a:rPr lang="fr-FR"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 – Créer un site mobile</a:t>
            </a:r>
            <a:endPar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7" name="Rectangle 16"/>
          <p:cNvSpPr/>
          <p:nvPr/>
        </p:nvSpPr>
        <p:spPr>
          <a:xfrm>
            <a:off x="746113" y="2848077"/>
            <a:ext cx="7639528" cy="1754326"/>
          </a:xfrm>
          <a:prstGeom prst="rect">
            <a:avLst/>
          </a:prstGeom>
          <a:noFill/>
        </p:spPr>
        <p:txBody>
          <a:bodyPr wrap="square" lIns="91440" tIns="45720" rIns="91440" bIns="45720">
            <a:spAutoFit/>
          </a:bodyPr>
          <a:lstStyle/>
          <a:p>
            <a:pPr algn="ctr"/>
            <a:r>
              <a:rPr lang="fr-FR"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 – Créer un site en responsive design</a:t>
            </a:r>
            <a:endPar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8" name="Rectangle 17"/>
          <p:cNvSpPr/>
          <p:nvPr/>
        </p:nvSpPr>
        <p:spPr>
          <a:xfrm>
            <a:off x="955125" y="4497182"/>
            <a:ext cx="7221504" cy="1754326"/>
          </a:xfrm>
          <a:prstGeom prst="rect">
            <a:avLst/>
          </a:prstGeom>
          <a:noFill/>
        </p:spPr>
        <p:txBody>
          <a:bodyPr wrap="square" lIns="91440" tIns="45720" rIns="91440" bIns="45720">
            <a:spAutoFit/>
          </a:bodyPr>
          <a:lstStyle/>
          <a:p>
            <a:pPr algn="ctr"/>
            <a:r>
              <a:rPr lang="fr-FR"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3 – Créer une application pour mobile</a:t>
            </a:r>
            <a:endPar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550157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17" name="Rectangle 16"/>
          <p:cNvSpPr/>
          <p:nvPr/>
        </p:nvSpPr>
        <p:spPr>
          <a:xfrm>
            <a:off x="1102238" y="1340768"/>
            <a:ext cx="6978000" cy="923330"/>
          </a:xfrm>
          <a:prstGeom prst="rect">
            <a:avLst/>
          </a:prstGeom>
          <a:noFill/>
        </p:spPr>
        <p:txBody>
          <a:bodyPr wrap="none" lIns="91440" tIns="45720" rIns="91440" bIns="45720">
            <a:spAutoFit/>
          </a:bodyPr>
          <a:lstStyle/>
          <a:p>
            <a:pPr algn="ctr"/>
            <a:r>
              <a:rPr lang="fr-FR"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 – Créer un site mobile</a:t>
            </a:r>
            <a:endPar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2" name="ZoneTexte 1"/>
          <p:cNvSpPr txBox="1"/>
          <p:nvPr/>
        </p:nvSpPr>
        <p:spPr>
          <a:xfrm flipH="1">
            <a:off x="1057217" y="2393218"/>
            <a:ext cx="6723033" cy="1231106"/>
          </a:xfrm>
          <a:prstGeom prst="rect">
            <a:avLst/>
          </a:prstGeom>
          <a:noFill/>
        </p:spPr>
        <p:txBody>
          <a:bodyPr wrap="square" rtlCol="0">
            <a:spAutoFit/>
          </a:bodyPr>
          <a:lstStyle/>
          <a:p>
            <a:r>
              <a:rPr lang="fr-FR" sz="2800" dirty="0">
                <a:solidFill>
                  <a:schemeClr val="tx2"/>
                </a:solidFill>
              </a:rPr>
              <a:t>C’est un site web créer uniquement pour le mobile, séparer de votre site web classique.</a:t>
            </a:r>
          </a:p>
          <a:p>
            <a:endParaRPr lang="fr-FR" dirty="0">
              <a:solidFill>
                <a:schemeClr val="tx2"/>
              </a:solidFill>
            </a:endParaRPr>
          </a:p>
        </p:txBody>
      </p:sp>
      <p:pic>
        <p:nvPicPr>
          <p:cNvPr id="5" name="Image 4"/>
          <p:cNvPicPr>
            <a:picLocks noChangeAspect="1"/>
          </p:cNvPicPr>
          <p:nvPr/>
        </p:nvPicPr>
        <p:blipFill>
          <a:blip r:embed="rId5"/>
          <a:stretch>
            <a:fillRect/>
          </a:stretch>
        </p:blipFill>
        <p:spPr>
          <a:xfrm>
            <a:off x="2627784" y="3637272"/>
            <a:ext cx="3581900" cy="2162477"/>
          </a:xfrm>
          <a:prstGeom prst="rect">
            <a:avLst/>
          </a:prstGeom>
        </p:spPr>
      </p:pic>
      <p:sp>
        <p:nvSpPr>
          <p:cNvPr id="6" name="ZoneTexte 5"/>
          <p:cNvSpPr txBox="1"/>
          <p:nvPr/>
        </p:nvSpPr>
        <p:spPr>
          <a:xfrm>
            <a:off x="1331640" y="5866898"/>
            <a:ext cx="6978000" cy="369332"/>
          </a:xfrm>
          <a:prstGeom prst="rect">
            <a:avLst/>
          </a:prstGeom>
          <a:noFill/>
        </p:spPr>
        <p:txBody>
          <a:bodyPr wrap="square" rtlCol="0">
            <a:spAutoFit/>
          </a:bodyPr>
          <a:lstStyle/>
          <a:p>
            <a:r>
              <a:rPr lang="fr-FR" dirty="0">
                <a:solidFill>
                  <a:srgbClr val="FF0000"/>
                </a:solidFill>
              </a:rPr>
              <a:t>Car la création du site spécifique et le suivi en plus de votre site standard</a:t>
            </a:r>
          </a:p>
        </p:txBody>
      </p:sp>
    </p:spTree>
    <p:extLst>
      <p:ext uri="{BB962C8B-B14F-4D97-AF65-F5344CB8AC3E}">
        <p14:creationId xmlns:p14="http://schemas.microsoft.com/office/powerpoint/2010/main" val="3538862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17" name="Rectangle 16"/>
          <p:cNvSpPr/>
          <p:nvPr/>
        </p:nvSpPr>
        <p:spPr>
          <a:xfrm>
            <a:off x="0" y="1039615"/>
            <a:ext cx="9088909" cy="5570756"/>
          </a:xfrm>
          <a:prstGeom prst="rect">
            <a:avLst/>
          </a:prstGeom>
        </p:spPr>
        <p:txBody>
          <a:bodyPr wrap="square">
            <a:spAutoFit/>
          </a:bodyPr>
          <a:lstStyle/>
          <a:p>
            <a:pPr algn="ctr"/>
            <a:r>
              <a:rPr lang="fr-FR" sz="4000" b="1" i="1" dirty="0">
                <a:solidFill>
                  <a:schemeClr val="tx2"/>
                </a:solidFill>
                <a:latin typeface="-apple-system"/>
              </a:rPr>
              <a:t>Le contenu du site</a:t>
            </a:r>
          </a:p>
          <a:p>
            <a:endParaRPr lang="fr-FR" sz="1000" dirty="0">
              <a:solidFill>
                <a:schemeClr val="tx2"/>
              </a:solidFill>
              <a:latin typeface="-apple-system"/>
            </a:endParaRPr>
          </a:p>
          <a:p>
            <a:pPr marL="742950" lvl="1" indent="-285750">
              <a:buFontTx/>
              <a:buChar char="-"/>
            </a:pPr>
            <a:r>
              <a:rPr lang="fr-FR" sz="3200" dirty="0">
                <a:solidFill>
                  <a:schemeClr val="tx2"/>
                </a:solidFill>
                <a:latin typeface="-apple-system"/>
              </a:rPr>
              <a:t>Un menu</a:t>
            </a:r>
          </a:p>
          <a:p>
            <a:pPr marL="742950" lvl="1" indent="-285750">
              <a:buFontTx/>
              <a:buChar char="-"/>
            </a:pPr>
            <a:r>
              <a:rPr lang="fr-FR" sz="3200" dirty="0">
                <a:solidFill>
                  <a:schemeClr val="tx2"/>
                </a:solidFill>
                <a:latin typeface="-apple-system"/>
              </a:rPr>
              <a:t>Un minimum de 5 parties différentes ( Présentation, partie 1, partie 2, partie 3, contact … )</a:t>
            </a:r>
          </a:p>
          <a:p>
            <a:pPr marL="742950" lvl="1" indent="-285750">
              <a:buFontTx/>
              <a:buChar char="-"/>
            </a:pPr>
            <a:r>
              <a:rPr lang="fr-FR" sz="3200" dirty="0">
                <a:solidFill>
                  <a:schemeClr val="tx2"/>
                </a:solidFill>
                <a:latin typeface="-apple-system"/>
              </a:rPr>
              <a:t>Des liens</a:t>
            </a:r>
          </a:p>
          <a:p>
            <a:pPr marL="742950" lvl="1" indent="-285750">
              <a:buFontTx/>
              <a:buChar char="-"/>
            </a:pPr>
            <a:r>
              <a:rPr lang="fr-FR" sz="3200" dirty="0">
                <a:solidFill>
                  <a:schemeClr val="tx2"/>
                </a:solidFill>
                <a:latin typeface="-apple-system"/>
              </a:rPr>
              <a:t>Un formulaire (via messagerie) –A adapter serveur iut</a:t>
            </a:r>
          </a:p>
          <a:p>
            <a:pPr marL="742950" lvl="1" indent="-285750">
              <a:buFontTx/>
              <a:buChar char="-"/>
            </a:pPr>
            <a:r>
              <a:rPr lang="fr-FR" sz="3200" dirty="0">
                <a:solidFill>
                  <a:schemeClr val="tx2"/>
                </a:solidFill>
                <a:latin typeface="-apple-system"/>
              </a:rPr>
              <a:t>Une animation</a:t>
            </a:r>
          </a:p>
          <a:p>
            <a:pPr marL="742950" lvl="1" indent="-285750">
              <a:buFontTx/>
              <a:buChar char="-"/>
            </a:pPr>
            <a:r>
              <a:rPr lang="fr-FR" sz="3200" dirty="0">
                <a:solidFill>
                  <a:schemeClr val="tx2"/>
                </a:solidFill>
                <a:latin typeface="-apple-system"/>
              </a:rPr>
              <a:t>Les réseaux sociaux – 4 minimum</a:t>
            </a:r>
          </a:p>
          <a:p>
            <a:pPr marL="285750" indent="-285750">
              <a:buFontTx/>
              <a:buChar char="-"/>
            </a:pPr>
            <a:endParaRPr lang="fr-FR" dirty="0">
              <a:solidFill>
                <a:srgbClr val="212529"/>
              </a:solidFill>
              <a:latin typeface="-apple-system"/>
            </a:endParaRPr>
          </a:p>
        </p:txBody>
      </p:sp>
    </p:spTree>
    <p:extLst>
      <p:ext uri="{BB962C8B-B14F-4D97-AF65-F5344CB8AC3E}">
        <p14:creationId xmlns:p14="http://schemas.microsoft.com/office/powerpoint/2010/main" val="13318681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2" name="Image 1"/>
          <p:cNvPicPr>
            <a:picLocks noChangeAspect="1"/>
          </p:cNvPicPr>
          <p:nvPr/>
        </p:nvPicPr>
        <p:blipFill>
          <a:blip r:embed="rId5"/>
          <a:stretch>
            <a:fillRect/>
          </a:stretch>
        </p:blipFill>
        <p:spPr>
          <a:xfrm>
            <a:off x="2928708" y="1700808"/>
            <a:ext cx="3286584" cy="2181529"/>
          </a:xfrm>
          <a:prstGeom prst="rect">
            <a:avLst/>
          </a:prstGeom>
        </p:spPr>
      </p:pic>
      <p:sp>
        <p:nvSpPr>
          <p:cNvPr id="4" name="ZoneTexte 3"/>
          <p:cNvSpPr txBox="1"/>
          <p:nvPr/>
        </p:nvSpPr>
        <p:spPr>
          <a:xfrm>
            <a:off x="746113" y="4509120"/>
            <a:ext cx="7786149" cy="646331"/>
          </a:xfrm>
          <a:prstGeom prst="rect">
            <a:avLst/>
          </a:prstGeom>
          <a:noFill/>
        </p:spPr>
        <p:txBody>
          <a:bodyPr wrap="square" rtlCol="0">
            <a:spAutoFit/>
          </a:bodyPr>
          <a:lstStyle/>
          <a:p>
            <a:r>
              <a:rPr lang="fr-FR" dirty="0">
                <a:solidFill>
                  <a:srgbClr val="FF0000"/>
                </a:solidFill>
              </a:rPr>
              <a:t>Les moteurs de recherche pénalisent les sites ayant le même contenu sur deux sites différents, cela fera perdre des places sur les moteurs de recherche….</a:t>
            </a:r>
          </a:p>
        </p:txBody>
      </p:sp>
    </p:spTree>
    <p:extLst>
      <p:ext uri="{BB962C8B-B14F-4D97-AF65-F5344CB8AC3E}">
        <p14:creationId xmlns:p14="http://schemas.microsoft.com/office/powerpoint/2010/main" val="1186976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11" name="Rectangle 10"/>
          <p:cNvSpPr/>
          <p:nvPr/>
        </p:nvSpPr>
        <p:spPr>
          <a:xfrm>
            <a:off x="746113" y="1065551"/>
            <a:ext cx="7639528" cy="1754326"/>
          </a:xfrm>
          <a:prstGeom prst="rect">
            <a:avLst/>
          </a:prstGeom>
          <a:noFill/>
        </p:spPr>
        <p:txBody>
          <a:bodyPr wrap="square" lIns="91440" tIns="45720" rIns="91440" bIns="45720">
            <a:spAutoFit/>
          </a:bodyPr>
          <a:lstStyle/>
          <a:p>
            <a:pPr algn="ctr"/>
            <a:r>
              <a:rPr lang="fr-FR"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 – Créer un site en responsive design</a:t>
            </a:r>
            <a:endPar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2" name="Image 1"/>
          <p:cNvPicPr>
            <a:picLocks noChangeAspect="1"/>
          </p:cNvPicPr>
          <p:nvPr/>
        </p:nvPicPr>
        <p:blipFill>
          <a:blip r:embed="rId5"/>
          <a:stretch>
            <a:fillRect/>
          </a:stretch>
        </p:blipFill>
        <p:spPr>
          <a:xfrm>
            <a:off x="1906008" y="2636912"/>
            <a:ext cx="5319738" cy="2590781"/>
          </a:xfrm>
          <a:prstGeom prst="rect">
            <a:avLst/>
          </a:prstGeom>
        </p:spPr>
      </p:pic>
      <p:pic>
        <p:nvPicPr>
          <p:cNvPr id="4" name="Image 3"/>
          <p:cNvPicPr>
            <a:picLocks noChangeAspect="1"/>
          </p:cNvPicPr>
          <p:nvPr/>
        </p:nvPicPr>
        <p:blipFill>
          <a:blip r:embed="rId6"/>
          <a:stretch>
            <a:fillRect/>
          </a:stretch>
        </p:blipFill>
        <p:spPr>
          <a:xfrm>
            <a:off x="3612140" y="4913000"/>
            <a:ext cx="2205269" cy="993395"/>
          </a:xfrm>
          <a:prstGeom prst="rect">
            <a:avLst/>
          </a:prstGeom>
        </p:spPr>
      </p:pic>
    </p:spTree>
    <p:extLst>
      <p:ext uri="{BB962C8B-B14F-4D97-AF65-F5344CB8AC3E}">
        <p14:creationId xmlns:p14="http://schemas.microsoft.com/office/powerpoint/2010/main" val="2514754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2" name="Image 1"/>
          <p:cNvPicPr>
            <a:picLocks noChangeAspect="1"/>
          </p:cNvPicPr>
          <p:nvPr/>
        </p:nvPicPr>
        <p:blipFill>
          <a:blip r:embed="rId5"/>
          <a:stretch>
            <a:fillRect/>
          </a:stretch>
        </p:blipFill>
        <p:spPr>
          <a:xfrm>
            <a:off x="3563888" y="1176242"/>
            <a:ext cx="2130575" cy="1495676"/>
          </a:xfrm>
          <a:prstGeom prst="rect">
            <a:avLst/>
          </a:prstGeom>
        </p:spPr>
      </p:pic>
      <p:sp>
        <p:nvSpPr>
          <p:cNvPr id="4" name="ZoneTexte 3"/>
          <p:cNvSpPr txBox="1"/>
          <p:nvPr/>
        </p:nvSpPr>
        <p:spPr>
          <a:xfrm>
            <a:off x="575556" y="2794507"/>
            <a:ext cx="7992888" cy="3108543"/>
          </a:xfrm>
          <a:prstGeom prst="rect">
            <a:avLst/>
          </a:prstGeom>
          <a:noFill/>
        </p:spPr>
        <p:txBody>
          <a:bodyPr wrap="square" rtlCol="0">
            <a:spAutoFit/>
          </a:bodyPr>
          <a:lstStyle/>
          <a:p>
            <a:r>
              <a:rPr lang="fr-FR" sz="2800" dirty="0">
                <a:solidFill>
                  <a:schemeClr val="tx2"/>
                </a:solidFill>
              </a:rPr>
              <a:t>Le site responsive design détecte automatiquement ce qu’utilise l’utilisateur :</a:t>
            </a:r>
          </a:p>
          <a:p>
            <a:pPr marL="285750" indent="-285750">
              <a:buFontTx/>
              <a:buChar char="-"/>
            </a:pPr>
            <a:r>
              <a:rPr lang="fr-FR" sz="2800" dirty="0">
                <a:solidFill>
                  <a:schemeClr val="tx2"/>
                </a:solidFill>
              </a:rPr>
              <a:t>Le smartphone</a:t>
            </a:r>
          </a:p>
          <a:p>
            <a:pPr marL="285750" indent="-285750">
              <a:buFontTx/>
              <a:buChar char="-"/>
            </a:pPr>
            <a:r>
              <a:rPr lang="fr-FR" sz="2800" dirty="0">
                <a:solidFill>
                  <a:schemeClr val="tx2"/>
                </a:solidFill>
              </a:rPr>
              <a:t>La tablette</a:t>
            </a:r>
          </a:p>
          <a:p>
            <a:pPr marL="285750" indent="-285750">
              <a:buFontTx/>
              <a:buChar char="-"/>
            </a:pPr>
            <a:r>
              <a:rPr lang="fr-FR" sz="2800" dirty="0">
                <a:solidFill>
                  <a:schemeClr val="tx2"/>
                </a:solidFill>
              </a:rPr>
              <a:t>L’ordinateur</a:t>
            </a:r>
          </a:p>
          <a:p>
            <a:pPr marL="285750" indent="-285750">
              <a:buFontTx/>
              <a:buChar char="-"/>
            </a:pPr>
            <a:endParaRPr lang="fr-FR" sz="2800" dirty="0">
              <a:solidFill>
                <a:schemeClr val="tx2"/>
              </a:solidFill>
            </a:endParaRPr>
          </a:p>
          <a:p>
            <a:pPr marL="285750" indent="-285750">
              <a:buFontTx/>
              <a:buChar char="-"/>
            </a:pPr>
            <a:r>
              <a:rPr lang="fr-FR" sz="2800" dirty="0">
                <a:solidFill>
                  <a:schemeClr val="tx2"/>
                </a:solidFill>
              </a:rPr>
              <a:t>Le site est redimensionner en fonction …</a:t>
            </a:r>
          </a:p>
        </p:txBody>
      </p:sp>
      <p:pic>
        <p:nvPicPr>
          <p:cNvPr id="5" name="Image 4"/>
          <p:cNvPicPr>
            <a:picLocks noChangeAspect="1"/>
          </p:cNvPicPr>
          <p:nvPr/>
        </p:nvPicPr>
        <p:blipFill>
          <a:blip r:embed="rId6"/>
          <a:stretch>
            <a:fillRect/>
          </a:stretch>
        </p:blipFill>
        <p:spPr>
          <a:xfrm>
            <a:off x="322091" y="5339968"/>
            <a:ext cx="619211" cy="619211"/>
          </a:xfrm>
          <a:prstGeom prst="rect">
            <a:avLst/>
          </a:prstGeom>
        </p:spPr>
      </p:pic>
      <p:sp>
        <p:nvSpPr>
          <p:cNvPr id="6" name="ZoneTexte 5"/>
          <p:cNvSpPr txBox="1"/>
          <p:nvPr/>
        </p:nvSpPr>
        <p:spPr>
          <a:xfrm>
            <a:off x="322092" y="5840973"/>
            <a:ext cx="8821908" cy="369332"/>
          </a:xfrm>
          <a:prstGeom prst="rect">
            <a:avLst/>
          </a:prstGeom>
          <a:noFill/>
        </p:spPr>
        <p:txBody>
          <a:bodyPr wrap="square" rtlCol="0">
            <a:spAutoFit/>
          </a:bodyPr>
          <a:lstStyle/>
          <a:p>
            <a:r>
              <a:rPr lang="fr-FR" dirty="0">
                <a:solidFill>
                  <a:srgbClr val="FF0000"/>
                </a:solidFill>
              </a:rPr>
              <a:t>Il permet moins de liberté que le site dédié exclusivement au mobile (bien que cela évolue)</a:t>
            </a:r>
          </a:p>
        </p:txBody>
      </p:sp>
    </p:spTree>
    <p:extLst>
      <p:ext uri="{BB962C8B-B14F-4D97-AF65-F5344CB8AC3E}">
        <p14:creationId xmlns:p14="http://schemas.microsoft.com/office/powerpoint/2010/main" val="3501298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11" name="Rectangle 10"/>
          <p:cNvSpPr/>
          <p:nvPr/>
        </p:nvSpPr>
        <p:spPr>
          <a:xfrm>
            <a:off x="980486" y="1065551"/>
            <a:ext cx="7221504" cy="1754326"/>
          </a:xfrm>
          <a:prstGeom prst="rect">
            <a:avLst/>
          </a:prstGeom>
          <a:noFill/>
        </p:spPr>
        <p:txBody>
          <a:bodyPr wrap="square" lIns="91440" tIns="45720" rIns="91440" bIns="45720">
            <a:spAutoFit/>
          </a:bodyPr>
          <a:lstStyle/>
          <a:p>
            <a:pPr algn="ctr"/>
            <a:r>
              <a:rPr lang="fr-FR"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3 – Créer une application pour mobile</a:t>
            </a:r>
            <a:endParaRPr lang="fr-F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2" name="Image 1"/>
          <p:cNvPicPr>
            <a:picLocks noChangeAspect="1"/>
          </p:cNvPicPr>
          <p:nvPr/>
        </p:nvPicPr>
        <p:blipFill>
          <a:blip r:embed="rId5"/>
          <a:stretch>
            <a:fillRect/>
          </a:stretch>
        </p:blipFill>
        <p:spPr>
          <a:xfrm>
            <a:off x="1701769" y="2948997"/>
            <a:ext cx="6254607" cy="3025956"/>
          </a:xfrm>
          <a:prstGeom prst="rect">
            <a:avLst/>
          </a:prstGeom>
        </p:spPr>
      </p:pic>
    </p:spTree>
    <p:extLst>
      <p:ext uri="{BB962C8B-B14F-4D97-AF65-F5344CB8AC3E}">
        <p14:creationId xmlns:p14="http://schemas.microsoft.com/office/powerpoint/2010/main" val="2536855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ZoneTexte 1"/>
          <p:cNvSpPr txBox="1"/>
          <p:nvPr/>
        </p:nvSpPr>
        <p:spPr>
          <a:xfrm>
            <a:off x="527912" y="1065551"/>
            <a:ext cx="8431816" cy="523220"/>
          </a:xfrm>
          <a:prstGeom prst="rect">
            <a:avLst/>
          </a:prstGeom>
          <a:noFill/>
        </p:spPr>
        <p:txBody>
          <a:bodyPr wrap="square" rtlCol="0">
            <a:spAutoFit/>
          </a:bodyPr>
          <a:lstStyle/>
          <a:p>
            <a:r>
              <a:rPr lang="fr-FR" sz="2800" dirty="0">
                <a:solidFill>
                  <a:schemeClr val="tx2"/>
                </a:solidFill>
              </a:rPr>
              <a:t>Aujourd’hui, la majorité des applications sont gratuites</a:t>
            </a:r>
          </a:p>
        </p:txBody>
      </p:sp>
      <p:pic>
        <p:nvPicPr>
          <p:cNvPr id="4" name="Image 3"/>
          <p:cNvPicPr>
            <a:picLocks noChangeAspect="1"/>
          </p:cNvPicPr>
          <p:nvPr/>
        </p:nvPicPr>
        <p:blipFill>
          <a:blip r:embed="rId5"/>
          <a:stretch>
            <a:fillRect/>
          </a:stretch>
        </p:blipFill>
        <p:spPr>
          <a:xfrm>
            <a:off x="496391" y="2027703"/>
            <a:ext cx="4722958" cy="2587922"/>
          </a:xfrm>
          <a:prstGeom prst="rect">
            <a:avLst/>
          </a:prstGeom>
        </p:spPr>
      </p:pic>
      <p:pic>
        <p:nvPicPr>
          <p:cNvPr id="6" name="Image 5"/>
          <p:cNvPicPr>
            <a:picLocks noChangeAspect="1"/>
          </p:cNvPicPr>
          <p:nvPr/>
        </p:nvPicPr>
        <p:blipFill>
          <a:blip r:embed="rId6"/>
          <a:stretch>
            <a:fillRect/>
          </a:stretch>
        </p:blipFill>
        <p:spPr>
          <a:xfrm>
            <a:off x="5817409" y="2258591"/>
            <a:ext cx="2934109" cy="2324424"/>
          </a:xfrm>
          <a:prstGeom prst="rect">
            <a:avLst/>
          </a:prstGeom>
        </p:spPr>
      </p:pic>
      <p:sp>
        <p:nvSpPr>
          <p:cNvPr id="7" name="ZoneTexte 6"/>
          <p:cNvSpPr txBox="1"/>
          <p:nvPr/>
        </p:nvSpPr>
        <p:spPr>
          <a:xfrm>
            <a:off x="527912" y="5038890"/>
            <a:ext cx="8431816" cy="954107"/>
          </a:xfrm>
          <a:prstGeom prst="rect">
            <a:avLst/>
          </a:prstGeom>
          <a:noFill/>
        </p:spPr>
        <p:txBody>
          <a:bodyPr wrap="square" rtlCol="0">
            <a:spAutoFit/>
          </a:bodyPr>
          <a:lstStyle/>
          <a:p>
            <a:r>
              <a:rPr lang="fr-FR" sz="2800" dirty="0">
                <a:solidFill>
                  <a:schemeClr val="tx2"/>
                </a:solidFill>
              </a:rPr>
              <a:t>Cela prend du temps et de l’argent pour la création de l’application et ensuite, il faut la faire connaître …</a:t>
            </a:r>
          </a:p>
        </p:txBody>
      </p:sp>
    </p:spTree>
    <p:extLst>
      <p:ext uri="{BB962C8B-B14F-4D97-AF65-F5344CB8AC3E}">
        <p14:creationId xmlns:p14="http://schemas.microsoft.com/office/powerpoint/2010/main" val="3809228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S2</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19240" y="1224833"/>
            <a:ext cx="9143999" cy="4832092"/>
          </a:xfrm>
          <a:prstGeom prst="rect">
            <a:avLst/>
          </a:prstGeom>
        </p:spPr>
        <p:txBody>
          <a:bodyPr wrap="square">
            <a:spAutoFit/>
          </a:bodyPr>
          <a:lstStyle/>
          <a:p>
            <a:r>
              <a:rPr lang="fr-FR" sz="2800" dirty="0">
                <a:solidFill>
                  <a:schemeClr val="tx2"/>
                </a:solidFill>
                <a:latin typeface="-apple-system"/>
              </a:rPr>
              <a:t>Le </a:t>
            </a:r>
            <a:r>
              <a:rPr lang="fr-FR" sz="2800" b="1" i="1" dirty="0" err="1">
                <a:solidFill>
                  <a:schemeClr val="tx2"/>
                </a:solidFill>
                <a:latin typeface="-apple-system"/>
              </a:rPr>
              <a:t>Viewport</a:t>
            </a:r>
            <a:r>
              <a:rPr lang="fr-FR" sz="2800" dirty="0">
                <a:solidFill>
                  <a:schemeClr val="tx2"/>
                </a:solidFill>
                <a:latin typeface="-apple-system"/>
              </a:rPr>
              <a:t> désigne schématiquement la surface de la fenêtre du navigateur. Cependant, la notion de </a:t>
            </a:r>
            <a:r>
              <a:rPr lang="fr-FR" sz="2800" dirty="0" err="1">
                <a:solidFill>
                  <a:schemeClr val="tx2"/>
                </a:solidFill>
                <a:latin typeface="-apple-system"/>
              </a:rPr>
              <a:t>viewport</a:t>
            </a:r>
            <a:r>
              <a:rPr lang="fr-FR" sz="2800" dirty="0">
                <a:solidFill>
                  <a:schemeClr val="tx2"/>
                </a:solidFill>
                <a:latin typeface="-apple-system"/>
              </a:rPr>
              <a:t> sur un appareil mobile est différente de celle sur un écran de bureau: sur mobile, le navigateur ne dispose pas de "fenêtre" réelle, ni de barres de défilement car tout est prévu pour naviguer de manière tactile.</a:t>
            </a:r>
          </a:p>
          <a:p>
            <a:endParaRPr lang="fr-FR" sz="2800" dirty="0">
              <a:solidFill>
                <a:schemeClr val="tx2"/>
              </a:solidFill>
              <a:latin typeface="-apple-system"/>
            </a:endParaRPr>
          </a:p>
          <a:p>
            <a:r>
              <a:rPr lang="fr-FR" sz="2800" dirty="0">
                <a:solidFill>
                  <a:schemeClr val="tx2"/>
                </a:solidFill>
                <a:latin typeface="-apple-system"/>
              </a:rPr>
              <a:t>Comprendre la notion de </a:t>
            </a:r>
            <a:r>
              <a:rPr lang="fr-FR" sz="2800" dirty="0" err="1">
                <a:solidFill>
                  <a:schemeClr val="tx2"/>
                </a:solidFill>
                <a:latin typeface="-apple-system"/>
              </a:rPr>
              <a:t>viewport</a:t>
            </a:r>
            <a:r>
              <a:rPr lang="fr-FR" sz="2800" dirty="0">
                <a:solidFill>
                  <a:schemeClr val="tx2"/>
                </a:solidFill>
                <a:latin typeface="-apple-system"/>
              </a:rPr>
              <a:t> est absolument indispensable dans un projet d'intégration de site web pour tablettes et smartphones, ou dans un esprit d'adaptation "Responsive Web Design".</a:t>
            </a:r>
            <a:endParaRPr lang="fr-FR" sz="2800" b="0" i="0" dirty="0">
              <a:solidFill>
                <a:schemeClr val="tx2"/>
              </a:solidFill>
              <a:effectLst/>
              <a:latin typeface="-apple-system"/>
            </a:endParaRPr>
          </a:p>
        </p:txBody>
      </p:sp>
    </p:spTree>
    <p:extLst>
      <p:ext uri="{BB962C8B-B14F-4D97-AF65-F5344CB8AC3E}">
        <p14:creationId xmlns:p14="http://schemas.microsoft.com/office/powerpoint/2010/main" val="2381686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0" y="1518169"/>
            <a:ext cx="9088909" cy="3539430"/>
          </a:xfrm>
          <a:prstGeom prst="rect">
            <a:avLst/>
          </a:prstGeom>
        </p:spPr>
        <p:txBody>
          <a:bodyPr wrap="square">
            <a:spAutoFit/>
          </a:bodyPr>
          <a:lstStyle/>
          <a:p>
            <a:r>
              <a:rPr lang="fr-FR" sz="2800" b="1" dirty="0">
                <a:solidFill>
                  <a:schemeClr val="tx2"/>
                </a:solidFill>
                <a:latin typeface="Montserrat"/>
              </a:rPr>
              <a:t>Les différentes surfaces d'un mobile</a:t>
            </a:r>
          </a:p>
          <a:p>
            <a:endParaRPr lang="fr-FR" sz="2800" b="1" dirty="0">
              <a:solidFill>
                <a:schemeClr val="tx2"/>
              </a:solidFill>
              <a:latin typeface="Montserrat"/>
            </a:endParaRPr>
          </a:p>
          <a:p>
            <a:r>
              <a:rPr lang="fr-FR" sz="2800" dirty="0">
                <a:solidFill>
                  <a:schemeClr val="tx2"/>
                </a:solidFill>
                <a:latin typeface="-apple-system"/>
              </a:rPr>
              <a:t>Afin de mieux cerner et exploiter le concept de </a:t>
            </a:r>
            <a:r>
              <a:rPr lang="fr-FR" sz="2800" dirty="0" err="1">
                <a:solidFill>
                  <a:schemeClr val="tx2"/>
                </a:solidFill>
                <a:latin typeface="-apple-system"/>
              </a:rPr>
              <a:t>viewport</a:t>
            </a:r>
            <a:r>
              <a:rPr lang="fr-FR" sz="2800" dirty="0">
                <a:solidFill>
                  <a:schemeClr val="tx2"/>
                </a:solidFill>
                <a:latin typeface="-apple-system"/>
              </a:rPr>
              <a:t> sur terminaux nomades, il nous faut commencer par maîtriser deux notions de base : </a:t>
            </a:r>
          </a:p>
          <a:p>
            <a:endParaRPr lang="fr-FR" sz="2800" dirty="0">
              <a:solidFill>
                <a:schemeClr val="tx2"/>
              </a:solidFill>
              <a:latin typeface="-apple-system"/>
            </a:endParaRPr>
          </a:p>
          <a:p>
            <a:r>
              <a:rPr lang="fr-FR" sz="2800" dirty="0">
                <a:solidFill>
                  <a:schemeClr val="tx2"/>
                </a:solidFill>
                <a:latin typeface="-apple-system"/>
              </a:rPr>
              <a:t>la surface réelle et la surface en "pixels CSS" des mobiles.</a:t>
            </a:r>
            <a:endParaRPr lang="fr-FR" sz="2800" b="0" i="0" dirty="0">
              <a:solidFill>
                <a:schemeClr val="tx2"/>
              </a:solidFill>
              <a:effectLst/>
              <a:latin typeface="-apple-system"/>
            </a:endParaRPr>
          </a:p>
        </p:txBody>
      </p:sp>
    </p:spTree>
    <p:extLst>
      <p:ext uri="{BB962C8B-B14F-4D97-AF65-F5344CB8AC3E}">
        <p14:creationId xmlns:p14="http://schemas.microsoft.com/office/powerpoint/2010/main" val="3412345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17926" y="1204807"/>
            <a:ext cx="9108148" cy="4893647"/>
          </a:xfrm>
          <a:prstGeom prst="rect">
            <a:avLst/>
          </a:prstGeom>
        </p:spPr>
        <p:txBody>
          <a:bodyPr wrap="square">
            <a:spAutoFit/>
          </a:bodyPr>
          <a:lstStyle/>
          <a:p>
            <a:r>
              <a:rPr lang="fr-FR" sz="2400" b="1" dirty="0">
                <a:solidFill>
                  <a:schemeClr val="tx2"/>
                </a:solidFill>
                <a:latin typeface="-apple-system"/>
              </a:rPr>
              <a:t>La surface physique</a:t>
            </a:r>
          </a:p>
          <a:p>
            <a:endParaRPr lang="fr-FR" sz="2400" b="1" dirty="0">
              <a:solidFill>
                <a:schemeClr val="tx2"/>
              </a:solidFill>
              <a:latin typeface="-apple-system"/>
            </a:endParaRPr>
          </a:p>
          <a:p>
            <a:r>
              <a:rPr lang="fr-FR" sz="2400" dirty="0">
                <a:solidFill>
                  <a:schemeClr val="tx2"/>
                </a:solidFill>
                <a:latin typeface="-apple-system"/>
              </a:rPr>
              <a:t>C'est le nombre physique de pixels qui composent la matrice de l'écran, telle que le constructeur le décrit dans les caractéristiques, en gros la "résolution" (en vérité le terme juste est "définition").</a:t>
            </a:r>
          </a:p>
          <a:p>
            <a:r>
              <a:rPr lang="fr-FR" sz="2400" dirty="0">
                <a:solidFill>
                  <a:schemeClr val="tx2"/>
                </a:solidFill>
                <a:latin typeface="-apple-system"/>
              </a:rPr>
              <a:t>Par exemple, la </a:t>
            </a:r>
            <a:r>
              <a:rPr lang="fr-FR" sz="2400" i="1" dirty="0">
                <a:solidFill>
                  <a:schemeClr val="tx2"/>
                </a:solidFill>
                <a:latin typeface="-apple-system"/>
              </a:rPr>
              <a:t>surface réelle</a:t>
            </a:r>
            <a:r>
              <a:rPr lang="fr-FR" sz="2400" dirty="0">
                <a:solidFill>
                  <a:schemeClr val="tx2"/>
                </a:solidFill>
                <a:latin typeface="-apple-system"/>
              </a:rPr>
              <a:t> de quelques terminaux Apple :</a:t>
            </a:r>
          </a:p>
          <a:p>
            <a:pPr>
              <a:buFont typeface="Arial" panose="020B0604020202020204" pitchFamily="34" charset="0"/>
              <a:buChar char="•"/>
            </a:pPr>
            <a:r>
              <a:rPr lang="fr-FR" sz="2400" dirty="0">
                <a:solidFill>
                  <a:schemeClr val="tx2"/>
                </a:solidFill>
                <a:latin typeface="-apple-system"/>
              </a:rPr>
              <a:t>320x480px pour l'iPhone 3</a:t>
            </a:r>
          </a:p>
          <a:p>
            <a:pPr>
              <a:buFont typeface="Arial" panose="020B0604020202020204" pitchFamily="34" charset="0"/>
              <a:buChar char="•"/>
            </a:pPr>
            <a:r>
              <a:rPr lang="fr-FR" sz="2400" dirty="0">
                <a:solidFill>
                  <a:schemeClr val="tx2"/>
                </a:solidFill>
                <a:latin typeface="-apple-system"/>
              </a:rPr>
              <a:t>640x960px pour l'iPhone 4</a:t>
            </a:r>
          </a:p>
          <a:p>
            <a:pPr>
              <a:buFont typeface="Arial" panose="020B0604020202020204" pitchFamily="34" charset="0"/>
              <a:buChar char="•"/>
            </a:pPr>
            <a:r>
              <a:rPr lang="fr-FR" sz="2400" dirty="0">
                <a:solidFill>
                  <a:schemeClr val="tx2"/>
                </a:solidFill>
                <a:latin typeface="-apple-system"/>
              </a:rPr>
              <a:t>640x1136px pour l'iPhone 5</a:t>
            </a:r>
          </a:p>
          <a:p>
            <a:pPr>
              <a:buFont typeface="Arial" panose="020B0604020202020204" pitchFamily="34" charset="0"/>
              <a:buChar char="•"/>
            </a:pPr>
            <a:r>
              <a:rPr lang="fr-FR" sz="2400" dirty="0">
                <a:solidFill>
                  <a:schemeClr val="tx2"/>
                </a:solidFill>
                <a:latin typeface="-apple-system"/>
              </a:rPr>
              <a:t>750x1334 pour l'iPhone 6 (1080x1920 pour l'iPhone 6+)</a:t>
            </a:r>
          </a:p>
          <a:p>
            <a:pPr>
              <a:buFont typeface="Arial" panose="020B0604020202020204" pitchFamily="34" charset="0"/>
              <a:buChar char="•"/>
            </a:pPr>
            <a:r>
              <a:rPr lang="fr-FR" sz="2400" dirty="0">
                <a:solidFill>
                  <a:schemeClr val="tx2"/>
                </a:solidFill>
                <a:latin typeface="-apple-system"/>
              </a:rPr>
              <a:t>768x1024px pour l'iPad 2</a:t>
            </a:r>
          </a:p>
          <a:p>
            <a:pPr>
              <a:buFont typeface="Arial" panose="020B0604020202020204" pitchFamily="34" charset="0"/>
              <a:buChar char="•"/>
            </a:pPr>
            <a:r>
              <a:rPr lang="fr-FR" sz="2400" dirty="0">
                <a:solidFill>
                  <a:schemeClr val="tx2"/>
                </a:solidFill>
                <a:latin typeface="-apple-system"/>
              </a:rPr>
              <a:t>1536x2048px pour l'iPad 3, 4, Air</a:t>
            </a:r>
            <a:endParaRPr lang="fr-FR" sz="2400" b="0" i="0" dirty="0">
              <a:solidFill>
                <a:schemeClr val="tx2"/>
              </a:solidFill>
              <a:effectLst/>
              <a:latin typeface="-apple-system"/>
            </a:endParaRPr>
          </a:p>
        </p:txBody>
      </p:sp>
    </p:spTree>
    <p:extLst>
      <p:ext uri="{BB962C8B-B14F-4D97-AF65-F5344CB8AC3E}">
        <p14:creationId xmlns:p14="http://schemas.microsoft.com/office/powerpoint/2010/main" val="9619672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17926" y="1204807"/>
            <a:ext cx="3833994" cy="2677656"/>
          </a:xfrm>
          <a:prstGeom prst="rect">
            <a:avLst/>
          </a:prstGeom>
        </p:spPr>
        <p:txBody>
          <a:bodyPr wrap="square">
            <a:spAutoFit/>
          </a:bodyPr>
          <a:lstStyle/>
          <a:p>
            <a:r>
              <a:rPr lang="fr-FR" sz="2400" b="1" dirty="0">
                <a:solidFill>
                  <a:schemeClr val="tx2"/>
                </a:solidFill>
                <a:latin typeface="-apple-system"/>
              </a:rPr>
              <a:t>La surface physique</a:t>
            </a:r>
          </a:p>
          <a:p>
            <a:endParaRPr lang="fr-FR" sz="2400" b="1" dirty="0">
              <a:solidFill>
                <a:schemeClr val="tx2"/>
              </a:solidFill>
              <a:latin typeface="-apple-system"/>
            </a:endParaRPr>
          </a:p>
          <a:p>
            <a:r>
              <a:rPr lang="fr-FR" sz="2400" b="0" i="0" dirty="0">
                <a:solidFill>
                  <a:schemeClr val="tx2"/>
                </a:solidFill>
                <a:effectLst/>
                <a:latin typeface="-apple-system"/>
              </a:rPr>
              <a:t>Suivant le Mobile :</a:t>
            </a:r>
          </a:p>
          <a:p>
            <a:endParaRPr lang="fr-FR" sz="2400" dirty="0">
              <a:solidFill>
                <a:schemeClr val="tx2"/>
              </a:solidFill>
              <a:latin typeface="-apple-system"/>
            </a:endParaRPr>
          </a:p>
          <a:p>
            <a:r>
              <a:rPr lang="fr-FR" sz="2400" b="0" i="0" dirty="0">
                <a:solidFill>
                  <a:schemeClr val="tx2"/>
                </a:solidFill>
                <a:effectLst/>
                <a:latin typeface="-apple-system"/>
              </a:rPr>
              <a:t>Largeur : 380 - 420 px</a:t>
            </a:r>
          </a:p>
          <a:p>
            <a:endParaRPr lang="fr-FR" sz="2400" dirty="0">
              <a:solidFill>
                <a:schemeClr val="tx2"/>
              </a:solidFill>
              <a:latin typeface="-apple-system"/>
            </a:endParaRPr>
          </a:p>
          <a:p>
            <a:r>
              <a:rPr lang="fr-FR" sz="2400" b="0" i="0" dirty="0">
                <a:solidFill>
                  <a:schemeClr val="tx2"/>
                </a:solidFill>
                <a:effectLst/>
                <a:latin typeface="-apple-system"/>
              </a:rPr>
              <a:t>Hauteur : 730 – 850 px</a:t>
            </a:r>
          </a:p>
        </p:txBody>
      </p:sp>
      <p:pic>
        <p:nvPicPr>
          <p:cNvPr id="4" name="Image 3">
            <a:extLst>
              <a:ext uri="{FF2B5EF4-FFF2-40B4-BE49-F238E27FC236}">
                <a16:creationId xmlns:a16="http://schemas.microsoft.com/office/drawing/2014/main" id="{AF854A50-1140-41D3-AB11-CA88135B118A}"/>
              </a:ext>
            </a:extLst>
          </p:cNvPr>
          <p:cNvPicPr>
            <a:picLocks noChangeAspect="1"/>
          </p:cNvPicPr>
          <p:nvPr/>
        </p:nvPicPr>
        <p:blipFill>
          <a:blip r:embed="rId5"/>
          <a:stretch>
            <a:fillRect/>
          </a:stretch>
        </p:blipFill>
        <p:spPr>
          <a:xfrm>
            <a:off x="4283968" y="1193736"/>
            <a:ext cx="4401951" cy="4939197"/>
          </a:xfrm>
          <a:prstGeom prst="rect">
            <a:avLst/>
          </a:prstGeom>
        </p:spPr>
      </p:pic>
    </p:spTree>
    <p:extLst>
      <p:ext uri="{BB962C8B-B14F-4D97-AF65-F5344CB8AC3E}">
        <p14:creationId xmlns:p14="http://schemas.microsoft.com/office/powerpoint/2010/main" val="468262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6" name="Rectangle 5"/>
          <p:cNvSpPr/>
          <p:nvPr/>
        </p:nvSpPr>
        <p:spPr>
          <a:xfrm>
            <a:off x="19239" y="1087227"/>
            <a:ext cx="9088909" cy="4893647"/>
          </a:xfrm>
          <a:prstGeom prst="rect">
            <a:avLst/>
          </a:prstGeom>
        </p:spPr>
        <p:txBody>
          <a:bodyPr wrap="square">
            <a:spAutoFit/>
          </a:bodyPr>
          <a:lstStyle/>
          <a:p>
            <a:pPr lvl="0" eaLnBrk="0" fontAlgn="base" hangingPunct="0">
              <a:spcBef>
                <a:spcPct val="0"/>
              </a:spcBef>
              <a:spcAft>
                <a:spcPct val="0"/>
              </a:spcAft>
            </a:pPr>
            <a:r>
              <a:rPr lang="fr-FR" altLang="fr-FR" sz="2400" b="1" dirty="0">
                <a:solidFill>
                  <a:schemeClr val="tx2"/>
                </a:solidFill>
                <a:latin typeface="-apple-system"/>
              </a:rPr>
              <a:t>La surface utilisable (en "pixels CSS")</a:t>
            </a:r>
          </a:p>
          <a:p>
            <a:pPr lvl="0" eaLnBrk="0" fontAlgn="base" hangingPunct="0">
              <a:spcBef>
                <a:spcPct val="0"/>
              </a:spcBef>
              <a:spcAft>
                <a:spcPct val="0"/>
              </a:spcAft>
            </a:pPr>
            <a:endParaRPr lang="fr-FR" altLang="fr-FR" sz="2400" b="1" dirty="0">
              <a:solidFill>
                <a:schemeClr val="tx2"/>
              </a:solidFill>
              <a:latin typeface="-apple-system"/>
            </a:endParaRPr>
          </a:p>
          <a:p>
            <a:pPr lvl="0" eaLnBrk="0" fontAlgn="base" hangingPunct="0">
              <a:spcBef>
                <a:spcPct val="0"/>
              </a:spcBef>
              <a:spcAft>
                <a:spcPct val="0"/>
              </a:spcAft>
            </a:pPr>
            <a:r>
              <a:rPr lang="fr-FR" altLang="fr-FR" sz="2400" dirty="0">
                <a:solidFill>
                  <a:schemeClr val="tx2"/>
                </a:solidFill>
                <a:latin typeface="-apple-system"/>
              </a:rPr>
              <a:t>Egalement appelée </a:t>
            </a:r>
            <a:r>
              <a:rPr lang="fr-FR" altLang="fr-FR" sz="2400" dirty="0" err="1">
                <a:solidFill>
                  <a:schemeClr val="tx2"/>
                </a:solidFill>
                <a:latin typeface="Arial Unicode MS" panose="020B0604020202020204" pitchFamily="34" charset="-128"/>
              </a:rPr>
              <a:t>device-width</a:t>
            </a:r>
            <a:r>
              <a:rPr lang="fr-FR" altLang="fr-FR" sz="2400" dirty="0">
                <a:solidFill>
                  <a:schemeClr val="tx2"/>
                </a:solidFill>
                <a:latin typeface="-apple-system"/>
              </a:rPr>
              <a:t> (</a:t>
            </a:r>
            <a:r>
              <a:rPr lang="fr-FR" altLang="fr-FR" sz="2400" dirty="0" err="1">
                <a:solidFill>
                  <a:schemeClr val="tx2"/>
                </a:solidFill>
                <a:latin typeface="Arial Unicode MS" panose="020B0604020202020204" pitchFamily="34" charset="-128"/>
              </a:rPr>
              <a:t>device-height</a:t>
            </a:r>
            <a:r>
              <a:rPr lang="fr-FR" altLang="fr-FR" sz="2400" dirty="0">
                <a:solidFill>
                  <a:schemeClr val="tx2"/>
                </a:solidFill>
                <a:latin typeface="-apple-system"/>
              </a:rPr>
              <a:t>) ou </a:t>
            </a:r>
            <a:r>
              <a:rPr lang="fr-FR" altLang="fr-FR" sz="2400" dirty="0" err="1">
                <a:solidFill>
                  <a:schemeClr val="tx2"/>
                </a:solidFill>
                <a:latin typeface="Arial Unicode MS" panose="020B0604020202020204" pitchFamily="34" charset="-128"/>
              </a:rPr>
              <a:t>screen.width</a:t>
            </a:r>
            <a:r>
              <a:rPr lang="fr-FR" altLang="fr-FR" sz="2400" dirty="0">
                <a:solidFill>
                  <a:schemeClr val="tx2"/>
                </a:solidFill>
                <a:latin typeface="-apple-system"/>
              </a:rPr>
              <a:t> (</a:t>
            </a:r>
            <a:r>
              <a:rPr lang="fr-FR" altLang="fr-FR" sz="2400" dirty="0" err="1">
                <a:solidFill>
                  <a:schemeClr val="tx2"/>
                </a:solidFill>
                <a:latin typeface="Arial Unicode MS" panose="020B0604020202020204" pitchFamily="34" charset="-128"/>
              </a:rPr>
              <a:t>screen.height</a:t>
            </a:r>
            <a:r>
              <a:rPr lang="fr-FR" altLang="fr-FR" sz="2400" dirty="0">
                <a:solidFill>
                  <a:schemeClr val="tx2"/>
                </a:solidFill>
                <a:latin typeface="-apple-system"/>
              </a:rPr>
              <a:t>), il s'agit du nombre de pixels virtuels que le terminal pense avoir et sur lequel il fonde son affichage. </a:t>
            </a:r>
            <a:endParaRPr lang="fr-FR" altLang="fr-FR" sz="2400" dirty="0">
              <a:solidFill>
                <a:schemeClr val="tx2"/>
              </a:solidFill>
            </a:endParaRPr>
          </a:p>
          <a:p>
            <a:pPr lvl="0" eaLnBrk="0" fontAlgn="base" hangingPunct="0">
              <a:spcBef>
                <a:spcPct val="0"/>
              </a:spcBef>
              <a:spcAft>
                <a:spcPct val="0"/>
              </a:spcAft>
            </a:pPr>
            <a:r>
              <a:rPr lang="fr-FR" altLang="fr-FR" sz="2400" dirty="0">
                <a:solidFill>
                  <a:schemeClr val="tx2"/>
                </a:solidFill>
                <a:latin typeface="-apple-system"/>
              </a:rPr>
              <a:t>Il s'agit donc d'une notion essentielle.</a:t>
            </a:r>
          </a:p>
          <a:p>
            <a:pPr lvl="0" eaLnBrk="0" fontAlgn="base" hangingPunct="0">
              <a:spcBef>
                <a:spcPct val="0"/>
              </a:spcBef>
              <a:spcAft>
                <a:spcPct val="0"/>
              </a:spcAft>
            </a:pPr>
            <a:endParaRPr lang="fr-FR" altLang="fr-FR" sz="2400" dirty="0">
              <a:solidFill>
                <a:schemeClr val="tx2"/>
              </a:solidFill>
            </a:endParaRPr>
          </a:p>
          <a:p>
            <a:pPr lvl="0" eaLnBrk="0" fontAlgn="base" hangingPunct="0">
              <a:spcBef>
                <a:spcPct val="0"/>
              </a:spcBef>
              <a:spcAft>
                <a:spcPct val="0"/>
              </a:spcAft>
            </a:pPr>
            <a:r>
              <a:rPr lang="fr-FR" altLang="fr-FR" sz="2400" dirty="0">
                <a:solidFill>
                  <a:schemeClr val="tx2"/>
                </a:solidFill>
                <a:latin typeface="-apple-system"/>
              </a:rPr>
              <a:t>Le problème est que cette surface ne correspond pas toujours à la surface physique, notamment pour les mobiles dits "</a:t>
            </a:r>
            <a:r>
              <a:rPr lang="fr-FR" altLang="fr-FR" sz="2400" dirty="0" err="1">
                <a:solidFill>
                  <a:schemeClr val="tx2"/>
                </a:solidFill>
                <a:latin typeface="-apple-system"/>
              </a:rPr>
              <a:t>retina</a:t>
            </a:r>
            <a:r>
              <a:rPr lang="fr-FR" altLang="fr-FR" sz="2400" dirty="0">
                <a:solidFill>
                  <a:schemeClr val="tx2"/>
                </a:solidFill>
                <a:latin typeface="-apple-system"/>
              </a:rPr>
              <a:t>" ou haute définition. </a:t>
            </a:r>
          </a:p>
          <a:p>
            <a:pPr lvl="0" eaLnBrk="0" fontAlgn="base" hangingPunct="0">
              <a:spcBef>
                <a:spcPct val="0"/>
              </a:spcBef>
              <a:spcAft>
                <a:spcPct val="0"/>
              </a:spcAft>
            </a:pPr>
            <a:endParaRPr lang="fr-FR" altLang="fr-FR" sz="2400" dirty="0">
              <a:solidFill>
                <a:schemeClr val="tx2"/>
              </a:solidFill>
              <a:latin typeface="-apple-system"/>
            </a:endParaRPr>
          </a:p>
          <a:p>
            <a:pPr lvl="0" eaLnBrk="0" fontAlgn="base" hangingPunct="0">
              <a:spcBef>
                <a:spcPct val="0"/>
              </a:spcBef>
              <a:spcAft>
                <a:spcPct val="0"/>
              </a:spcAft>
            </a:pPr>
            <a:r>
              <a:rPr lang="fr-FR" altLang="fr-FR" sz="2400" dirty="0">
                <a:solidFill>
                  <a:schemeClr val="tx2"/>
                </a:solidFill>
                <a:latin typeface="-apple-system"/>
              </a:rPr>
              <a:t>Un "pixel CSS" n'est donc pas égal à un pixel physique.</a:t>
            </a:r>
            <a:endParaRPr lang="fr-FR" altLang="fr-FR" sz="2400" dirty="0">
              <a:solidFill>
                <a:schemeClr val="tx2"/>
              </a:solidFill>
              <a:latin typeface="Arial" panose="020B0604020202020204" pitchFamily="34" charset="0"/>
            </a:endParaRPr>
          </a:p>
        </p:txBody>
      </p:sp>
    </p:spTree>
    <p:extLst>
      <p:ext uri="{BB962C8B-B14F-4D97-AF65-F5344CB8AC3E}">
        <p14:creationId xmlns:p14="http://schemas.microsoft.com/office/powerpoint/2010/main" val="622723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4" name="Rectangle 3"/>
          <p:cNvSpPr/>
          <p:nvPr/>
        </p:nvSpPr>
        <p:spPr>
          <a:xfrm>
            <a:off x="-94536" y="1196752"/>
            <a:ext cx="9088909" cy="5509200"/>
          </a:xfrm>
          <a:prstGeom prst="rect">
            <a:avLst/>
          </a:prstGeom>
        </p:spPr>
        <p:txBody>
          <a:bodyPr wrap="square">
            <a:spAutoFit/>
          </a:bodyPr>
          <a:lstStyle/>
          <a:p>
            <a:pPr marL="742950" lvl="1" indent="-285750">
              <a:buFontTx/>
              <a:buChar char="-"/>
            </a:pPr>
            <a:endParaRPr lang="fr-FR" sz="3200" dirty="0">
              <a:solidFill>
                <a:schemeClr val="tx2"/>
              </a:solidFill>
              <a:latin typeface="-apple-system"/>
            </a:endParaRPr>
          </a:p>
          <a:p>
            <a:pPr marL="742950" lvl="1" indent="-285750">
              <a:buFontTx/>
              <a:buChar char="-"/>
            </a:pPr>
            <a:r>
              <a:rPr lang="fr-FR" sz="3200" dirty="0">
                <a:solidFill>
                  <a:schemeClr val="tx2"/>
                </a:solidFill>
                <a:latin typeface="-apple-system"/>
              </a:rPr>
              <a:t>Design, infographie et charte numérique</a:t>
            </a:r>
          </a:p>
          <a:p>
            <a:pPr marL="742950" lvl="1" indent="-285750">
              <a:buFontTx/>
              <a:buChar char="-"/>
            </a:pPr>
            <a:endParaRPr lang="fr-FR" sz="3200" dirty="0">
              <a:solidFill>
                <a:schemeClr val="tx2"/>
              </a:solidFill>
              <a:latin typeface="-apple-system"/>
            </a:endParaRPr>
          </a:p>
          <a:p>
            <a:pPr marL="742950" lvl="1" indent="-285750">
              <a:buFontTx/>
              <a:buChar char="-"/>
            </a:pPr>
            <a:endParaRPr lang="fr-FR" sz="3200" dirty="0">
              <a:solidFill>
                <a:schemeClr val="tx2"/>
              </a:solidFill>
              <a:latin typeface="-apple-system"/>
            </a:endParaRPr>
          </a:p>
          <a:p>
            <a:pPr marL="742950" lvl="1" indent="-285750">
              <a:buFontTx/>
              <a:buChar char="-"/>
            </a:pPr>
            <a:r>
              <a:rPr lang="fr-FR" sz="3200" i="1" u="sng" dirty="0">
                <a:solidFill>
                  <a:schemeClr val="tx2"/>
                </a:solidFill>
                <a:latin typeface="-apple-system"/>
              </a:rPr>
              <a:t>Rappel</a:t>
            </a:r>
            <a:r>
              <a:rPr lang="fr-FR" sz="3200" dirty="0">
                <a:solidFill>
                  <a:schemeClr val="tx2"/>
                </a:solidFill>
                <a:latin typeface="-apple-system"/>
              </a:rPr>
              <a:t> : le thème est libre mais l’objectif est d’avoir un site « mobile » de type professionnel.</a:t>
            </a:r>
          </a:p>
          <a:p>
            <a:pPr marL="742950" lvl="1" indent="-285750">
              <a:buFontTx/>
              <a:buChar char="-"/>
            </a:pPr>
            <a:endParaRPr lang="fr-FR" sz="3200" dirty="0">
              <a:solidFill>
                <a:schemeClr val="tx2"/>
              </a:solidFill>
              <a:latin typeface="-apple-system"/>
            </a:endParaRPr>
          </a:p>
          <a:p>
            <a:pPr marL="742950" lvl="1" indent="-285750">
              <a:buFontTx/>
              <a:buChar char="-"/>
            </a:pPr>
            <a:r>
              <a:rPr lang="fr-FR" sz="3200" dirty="0">
                <a:solidFill>
                  <a:schemeClr val="tx2"/>
                </a:solidFill>
                <a:latin typeface="-apple-system"/>
              </a:rPr>
              <a:t>Le contenu doit être aussi professionnel…</a:t>
            </a:r>
          </a:p>
          <a:p>
            <a:pPr marL="742950" lvl="1" indent="-285750">
              <a:buFontTx/>
              <a:buChar char="-"/>
            </a:pPr>
            <a:r>
              <a:rPr lang="fr-FR" sz="3200" dirty="0">
                <a:solidFill>
                  <a:schemeClr val="tx2"/>
                </a:solidFill>
                <a:latin typeface="-apple-system"/>
              </a:rPr>
              <a:t>Possibilité site bi-langue (Anglais)</a:t>
            </a:r>
          </a:p>
          <a:p>
            <a:pPr marL="742950" lvl="1" indent="-285750">
              <a:buFontTx/>
              <a:buChar char="-"/>
            </a:pPr>
            <a:endParaRPr lang="fr-FR" sz="3200" dirty="0">
              <a:solidFill>
                <a:schemeClr val="tx2"/>
              </a:solidFill>
              <a:latin typeface="-apple-system"/>
            </a:endParaRPr>
          </a:p>
          <a:p>
            <a:pPr marL="742950" lvl="1" indent="-285750">
              <a:buFontTx/>
              <a:buChar char="-"/>
            </a:pPr>
            <a:endParaRPr lang="fr-FR" sz="3200" dirty="0">
              <a:solidFill>
                <a:schemeClr val="tx2"/>
              </a:solidFill>
              <a:latin typeface="-apple-system"/>
            </a:endParaRPr>
          </a:p>
        </p:txBody>
      </p:sp>
    </p:spTree>
    <p:extLst>
      <p:ext uri="{BB962C8B-B14F-4D97-AF65-F5344CB8AC3E}">
        <p14:creationId xmlns:p14="http://schemas.microsoft.com/office/powerpoint/2010/main" val="27062306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5" name="Rectangle 4"/>
          <p:cNvSpPr/>
          <p:nvPr/>
        </p:nvSpPr>
        <p:spPr>
          <a:xfrm>
            <a:off x="19238" y="1116111"/>
            <a:ext cx="9088909" cy="4401205"/>
          </a:xfrm>
          <a:prstGeom prst="rect">
            <a:avLst/>
          </a:prstGeom>
        </p:spPr>
        <p:txBody>
          <a:bodyPr wrap="square">
            <a:spAutoFit/>
          </a:bodyPr>
          <a:lstStyle/>
          <a:p>
            <a:pPr lvl="0" eaLnBrk="0" fontAlgn="base" hangingPunct="0">
              <a:spcBef>
                <a:spcPct val="0"/>
              </a:spcBef>
              <a:spcAft>
                <a:spcPct val="0"/>
              </a:spcAft>
            </a:pPr>
            <a:r>
              <a:rPr lang="fr-FR" altLang="fr-FR" sz="2800" dirty="0">
                <a:solidFill>
                  <a:schemeClr val="tx2"/>
                </a:solidFill>
                <a:latin typeface="-apple-system"/>
              </a:rPr>
              <a:t>C’est identique pour un grand nombre d'autres terminaux, toutes marques confondues. Pour avoir un panel de périphériques plus important, je vous invite à découvrir </a:t>
            </a:r>
            <a:r>
              <a:rPr lang="fr-FR" altLang="fr-FR" sz="2800" u="sng" dirty="0">
                <a:solidFill>
                  <a:schemeClr val="tx2"/>
                </a:solidFill>
                <a:latin typeface="-apple-system"/>
                <a:hlinkClick r:id="rId5"/>
              </a:rPr>
              <a:t>https://www.mydevice.io/</a:t>
            </a:r>
            <a:r>
              <a:rPr lang="fr-FR" altLang="fr-FR" sz="2800" dirty="0">
                <a:solidFill>
                  <a:schemeClr val="tx2"/>
                </a:solidFill>
                <a:latin typeface="-apple-system"/>
              </a:rPr>
              <a:t> ou encore </a:t>
            </a:r>
            <a:r>
              <a:rPr lang="fr-FR" altLang="fr-FR" sz="2800" u="sng" dirty="0">
                <a:solidFill>
                  <a:schemeClr val="tx2"/>
                </a:solidFill>
                <a:latin typeface="-apple-system"/>
                <a:hlinkClick r:id="rId6"/>
              </a:rPr>
              <a:t>http://screensiz.es</a:t>
            </a:r>
            <a:endParaRPr lang="fr-FR" altLang="fr-FR" sz="2800" dirty="0">
              <a:solidFill>
                <a:schemeClr val="tx2"/>
              </a:solidFill>
            </a:endParaRPr>
          </a:p>
          <a:p>
            <a:pPr lvl="0" eaLnBrk="0" fontAlgn="base" hangingPunct="0">
              <a:spcBef>
                <a:spcPct val="0"/>
              </a:spcBef>
              <a:spcAft>
                <a:spcPct val="0"/>
              </a:spcAft>
            </a:pPr>
            <a:r>
              <a:rPr lang="fr-FR" altLang="fr-FR" sz="2800" b="1" dirty="0">
                <a:solidFill>
                  <a:schemeClr val="tx2"/>
                </a:solidFill>
                <a:latin typeface="-apple-system"/>
              </a:rPr>
              <a:t>Attention,</a:t>
            </a:r>
            <a:r>
              <a:rPr lang="fr-FR" altLang="fr-FR" sz="2800" dirty="0">
                <a:solidFill>
                  <a:schemeClr val="tx2"/>
                </a:solidFill>
                <a:latin typeface="-apple-system"/>
              </a:rPr>
              <a:t> les terminaux Apple ont une particularité que n'ont pas les autres mobiles : la valeur de </a:t>
            </a:r>
            <a:r>
              <a:rPr lang="fr-FR" altLang="fr-FR" sz="2800" dirty="0" err="1">
                <a:solidFill>
                  <a:schemeClr val="tx2"/>
                </a:solidFill>
                <a:latin typeface="Consolas" panose="020B0609020204030204" pitchFamily="49" charset="0"/>
              </a:rPr>
              <a:t>device-width</a:t>
            </a:r>
            <a:r>
              <a:rPr lang="fr-FR" altLang="fr-FR" sz="2800" dirty="0">
                <a:solidFill>
                  <a:schemeClr val="tx2"/>
                </a:solidFill>
                <a:latin typeface="-apple-system"/>
              </a:rPr>
              <a:t> est </a:t>
            </a:r>
            <a:r>
              <a:rPr lang="fr-FR" altLang="fr-FR" sz="2800" b="1" dirty="0">
                <a:solidFill>
                  <a:schemeClr val="tx2"/>
                </a:solidFill>
                <a:latin typeface="-apple-system"/>
              </a:rPr>
              <a:t>invariable</a:t>
            </a:r>
            <a:r>
              <a:rPr lang="fr-FR" altLang="fr-FR" sz="2800" dirty="0">
                <a:solidFill>
                  <a:schemeClr val="tx2"/>
                </a:solidFill>
                <a:latin typeface="-apple-system"/>
              </a:rPr>
              <a:t> en portrait et en paysage. Le </a:t>
            </a:r>
            <a:r>
              <a:rPr lang="fr-FR" altLang="fr-FR" sz="2800" dirty="0" err="1">
                <a:solidFill>
                  <a:schemeClr val="tx2"/>
                </a:solidFill>
                <a:latin typeface="Consolas" panose="020B0609020204030204" pitchFamily="49" charset="0"/>
              </a:rPr>
              <a:t>device-width</a:t>
            </a:r>
            <a:r>
              <a:rPr lang="fr-FR" altLang="fr-FR" sz="2800" dirty="0">
                <a:solidFill>
                  <a:schemeClr val="tx2"/>
                </a:solidFill>
                <a:latin typeface="-apple-system"/>
              </a:rPr>
              <a:t> d'un iPad vaudra toujours 768px quelle que soit l'orientation. </a:t>
            </a:r>
            <a:endParaRPr lang="fr-FR" altLang="fr-FR" sz="2800" dirty="0">
              <a:solidFill>
                <a:schemeClr val="tx2"/>
              </a:solidFill>
              <a:latin typeface="Arial" panose="020B0604020202020204" pitchFamily="34" charset="0"/>
            </a:endParaRPr>
          </a:p>
        </p:txBody>
      </p:sp>
    </p:spTree>
    <p:extLst>
      <p:ext uri="{BB962C8B-B14F-4D97-AF65-F5344CB8AC3E}">
        <p14:creationId xmlns:p14="http://schemas.microsoft.com/office/powerpoint/2010/main" val="1264643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4" name="Image 3">
            <a:extLst>
              <a:ext uri="{FF2B5EF4-FFF2-40B4-BE49-F238E27FC236}">
                <a16:creationId xmlns:a16="http://schemas.microsoft.com/office/drawing/2014/main" id="{D7B9E837-102C-4F4A-B678-1FE5BDAC98CA}"/>
              </a:ext>
            </a:extLst>
          </p:cNvPr>
          <p:cNvPicPr>
            <a:picLocks noChangeAspect="1"/>
          </p:cNvPicPr>
          <p:nvPr/>
        </p:nvPicPr>
        <p:blipFill>
          <a:blip r:embed="rId5"/>
          <a:stretch>
            <a:fillRect/>
          </a:stretch>
        </p:blipFill>
        <p:spPr>
          <a:xfrm>
            <a:off x="2123733" y="1080760"/>
            <a:ext cx="4896533" cy="4696480"/>
          </a:xfrm>
          <a:prstGeom prst="rect">
            <a:avLst/>
          </a:prstGeom>
        </p:spPr>
      </p:pic>
    </p:spTree>
    <p:extLst>
      <p:ext uri="{BB962C8B-B14F-4D97-AF65-F5344CB8AC3E}">
        <p14:creationId xmlns:p14="http://schemas.microsoft.com/office/powerpoint/2010/main" val="17192728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306611" y="980728"/>
            <a:ext cx="8856628" cy="5262979"/>
          </a:xfrm>
          <a:prstGeom prst="rect">
            <a:avLst/>
          </a:prstGeom>
        </p:spPr>
        <p:txBody>
          <a:bodyPr wrap="square">
            <a:spAutoFit/>
          </a:bodyPr>
          <a:lstStyle/>
          <a:p>
            <a:r>
              <a:rPr lang="fr-FR" sz="2800" dirty="0">
                <a:solidFill>
                  <a:schemeClr val="tx2"/>
                </a:solidFill>
                <a:latin typeface="-apple-system"/>
              </a:rPr>
              <a:t>Voici quelques valeurs par défaut :</a:t>
            </a:r>
          </a:p>
          <a:p>
            <a:endParaRPr lang="fr-FR" sz="2800" dirty="0">
              <a:solidFill>
                <a:schemeClr val="tx2"/>
              </a:solidFill>
              <a:latin typeface="-apple-system"/>
            </a:endParaRPr>
          </a:p>
          <a:p>
            <a:pPr>
              <a:buFont typeface="Arial" panose="020B0604020202020204" pitchFamily="34" charset="0"/>
              <a:buChar char="•"/>
            </a:pPr>
            <a:r>
              <a:rPr lang="fr-FR" sz="2800" dirty="0">
                <a:solidFill>
                  <a:schemeClr val="tx2"/>
                </a:solidFill>
                <a:latin typeface="-apple-system"/>
              </a:rPr>
              <a:t>Android 1, 2 et 3 : 800px</a:t>
            </a:r>
          </a:p>
          <a:p>
            <a:pPr>
              <a:buFont typeface="Arial" panose="020B0604020202020204" pitchFamily="34" charset="0"/>
              <a:buChar char="•"/>
            </a:pPr>
            <a:r>
              <a:rPr lang="fr-FR" sz="2800" dirty="0">
                <a:solidFill>
                  <a:schemeClr val="tx2"/>
                </a:solidFill>
                <a:latin typeface="-apple-system"/>
              </a:rPr>
              <a:t>Android 4 : 980px</a:t>
            </a:r>
          </a:p>
          <a:p>
            <a:pPr>
              <a:buFont typeface="Arial" panose="020B0604020202020204" pitchFamily="34" charset="0"/>
              <a:buChar char="•"/>
            </a:pPr>
            <a:endParaRPr lang="fr-FR" sz="2800" dirty="0">
              <a:solidFill>
                <a:schemeClr val="tx2"/>
              </a:solidFill>
              <a:latin typeface="-apple-system"/>
            </a:endParaRPr>
          </a:p>
          <a:p>
            <a:pPr>
              <a:buFont typeface="Arial" panose="020B0604020202020204" pitchFamily="34" charset="0"/>
              <a:buChar char="•"/>
            </a:pPr>
            <a:r>
              <a:rPr lang="fr-FR" sz="2800" dirty="0" err="1">
                <a:solidFill>
                  <a:schemeClr val="tx2"/>
                </a:solidFill>
                <a:latin typeface="-apple-system"/>
              </a:rPr>
              <a:t>Opera</a:t>
            </a:r>
            <a:r>
              <a:rPr lang="fr-FR" sz="2800" dirty="0">
                <a:solidFill>
                  <a:schemeClr val="tx2"/>
                </a:solidFill>
                <a:latin typeface="-apple-system"/>
              </a:rPr>
              <a:t> mini : 850px</a:t>
            </a:r>
          </a:p>
          <a:p>
            <a:pPr>
              <a:buFont typeface="Arial" panose="020B0604020202020204" pitchFamily="34" charset="0"/>
              <a:buChar char="•"/>
            </a:pPr>
            <a:r>
              <a:rPr lang="fr-FR" sz="2800" dirty="0" err="1">
                <a:solidFill>
                  <a:schemeClr val="tx2"/>
                </a:solidFill>
                <a:latin typeface="-apple-system"/>
              </a:rPr>
              <a:t>Opera</a:t>
            </a:r>
            <a:r>
              <a:rPr lang="fr-FR" sz="2800" dirty="0">
                <a:solidFill>
                  <a:schemeClr val="tx2"/>
                </a:solidFill>
                <a:latin typeface="-apple-system"/>
              </a:rPr>
              <a:t> mobile : 980px</a:t>
            </a:r>
          </a:p>
          <a:p>
            <a:pPr>
              <a:buFont typeface="Arial" panose="020B0604020202020204" pitchFamily="34" charset="0"/>
              <a:buChar char="•"/>
            </a:pPr>
            <a:endParaRPr lang="fr-FR" sz="2800" dirty="0">
              <a:solidFill>
                <a:schemeClr val="tx2"/>
              </a:solidFill>
              <a:latin typeface="-apple-system"/>
            </a:endParaRPr>
          </a:p>
          <a:p>
            <a:pPr>
              <a:buFont typeface="Arial" panose="020B0604020202020204" pitchFamily="34" charset="0"/>
              <a:buChar char="•"/>
            </a:pPr>
            <a:r>
              <a:rPr lang="fr-FR" sz="2800" dirty="0">
                <a:solidFill>
                  <a:schemeClr val="tx2"/>
                </a:solidFill>
                <a:latin typeface="-apple-system"/>
              </a:rPr>
              <a:t>Safari mobile : 980px</a:t>
            </a:r>
          </a:p>
          <a:p>
            <a:pPr>
              <a:buFont typeface="Arial" panose="020B0604020202020204" pitchFamily="34" charset="0"/>
              <a:buChar char="•"/>
            </a:pPr>
            <a:endParaRPr lang="fr-FR" sz="2800" dirty="0">
              <a:solidFill>
                <a:schemeClr val="tx2"/>
              </a:solidFill>
              <a:latin typeface="-apple-system"/>
            </a:endParaRPr>
          </a:p>
          <a:p>
            <a:pPr>
              <a:buFont typeface="Arial" panose="020B0604020202020204" pitchFamily="34" charset="0"/>
              <a:buChar char="•"/>
            </a:pPr>
            <a:r>
              <a:rPr lang="fr-FR" sz="2800" dirty="0">
                <a:solidFill>
                  <a:schemeClr val="tx2"/>
                </a:solidFill>
                <a:latin typeface="-apple-system"/>
              </a:rPr>
              <a:t>Internet Explorer mobile : 1024px</a:t>
            </a:r>
          </a:p>
          <a:p>
            <a:r>
              <a:rPr lang="fr-FR" sz="2800" b="1" dirty="0">
                <a:solidFill>
                  <a:schemeClr val="tx2"/>
                </a:solidFill>
                <a:latin typeface="Montserrat"/>
              </a:rPr>
              <a:t>Niveau de zoom initial</a:t>
            </a:r>
            <a:endParaRPr lang="fr-FR" sz="2800" b="1" i="0" dirty="0">
              <a:solidFill>
                <a:schemeClr val="tx2"/>
              </a:solidFill>
              <a:effectLst/>
              <a:latin typeface="Montserrat"/>
            </a:endParaRPr>
          </a:p>
        </p:txBody>
      </p:sp>
    </p:spTree>
    <p:extLst>
      <p:ext uri="{BB962C8B-B14F-4D97-AF65-F5344CB8AC3E}">
        <p14:creationId xmlns:p14="http://schemas.microsoft.com/office/powerpoint/2010/main" val="28660398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4" name="Rectangle 3"/>
          <p:cNvSpPr/>
          <p:nvPr/>
        </p:nvSpPr>
        <p:spPr>
          <a:xfrm>
            <a:off x="0" y="1065551"/>
            <a:ext cx="9088909" cy="4832092"/>
          </a:xfrm>
          <a:prstGeom prst="rect">
            <a:avLst/>
          </a:prstGeom>
        </p:spPr>
        <p:txBody>
          <a:bodyPr wrap="square">
            <a:spAutoFit/>
          </a:bodyPr>
          <a:lstStyle/>
          <a:p>
            <a:pPr lvl="0" eaLnBrk="0" fontAlgn="base" hangingPunct="0">
              <a:spcBef>
                <a:spcPct val="0"/>
              </a:spcBef>
              <a:spcAft>
                <a:spcPct val="0"/>
              </a:spcAft>
            </a:pPr>
            <a:r>
              <a:rPr lang="fr-FR" altLang="fr-FR" sz="2800" b="1" dirty="0">
                <a:solidFill>
                  <a:schemeClr val="tx2"/>
                </a:solidFill>
                <a:latin typeface="Montserrat"/>
              </a:rPr>
              <a:t>Niveau de zoom initial</a:t>
            </a:r>
          </a:p>
          <a:p>
            <a:pPr lvl="0" eaLnBrk="0" fontAlgn="base" hangingPunct="0">
              <a:spcBef>
                <a:spcPct val="0"/>
              </a:spcBef>
              <a:spcAft>
                <a:spcPct val="0"/>
              </a:spcAft>
            </a:pPr>
            <a:endParaRPr lang="fr-FR" altLang="fr-FR" sz="2800" b="1" dirty="0">
              <a:solidFill>
                <a:schemeClr val="tx2"/>
              </a:solidFill>
              <a:latin typeface="Montserrat"/>
            </a:endParaRPr>
          </a:p>
          <a:p>
            <a:pPr lvl="0" eaLnBrk="0" fontAlgn="base" hangingPunct="0">
              <a:spcBef>
                <a:spcPct val="0"/>
              </a:spcBef>
              <a:spcAft>
                <a:spcPct val="0"/>
              </a:spcAft>
            </a:pPr>
            <a:r>
              <a:rPr lang="fr-FR" altLang="fr-FR" sz="2800" dirty="0">
                <a:solidFill>
                  <a:schemeClr val="tx2"/>
                </a:solidFill>
                <a:latin typeface="-apple-system"/>
              </a:rPr>
              <a:t>Compte tenu de ces différentes surfaces, les pages web s'affichent par défaut de manière à ce que toute la surface entre dans celle de l'écran.</a:t>
            </a:r>
            <a:endParaRPr lang="fr-FR" altLang="fr-FR" sz="2800" dirty="0">
              <a:solidFill>
                <a:schemeClr val="tx2"/>
              </a:solidFill>
            </a:endParaRPr>
          </a:p>
          <a:p>
            <a:pPr lvl="0" eaLnBrk="0" fontAlgn="base" hangingPunct="0">
              <a:spcBef>
                <a:spcPct val="0"/>
              </a:spcBef>
              <a:spcAft>
                <a:spcPct val="0"/>
              </a:spcAft>
            </a:pPr>
            <a:r>
              <a:rPr lang="fr-FR" altLang="fr-FR" sz="2800" dirty="0">
                <a:solidFill>
                  <a:schemeClr val="tx2"/>
                </a:solidFill>
                <a:latin typeface="-apple-system"/>
              </a:rPr>
              <a:t>Ce niveau de zoom initial correspond à une simple division mathématique de </a:t>
            </a:r>
            <a:r>
              <a:rPr lang="fr-FR" altLang="fr-FR" sz="2800" dirty="0" err="1">
                <a:solidFill>
                  <a:schemeClr val="tx2"/>
                </a:solidFill>
                <a:latin typeface="Arial Unicode MS" panose="020B0604020202020204" pitchFamily="34" charset="-128"/>
              </a:rPr>
              <a:t>device-width</a:t>
            </a:r>
            <a:r>
              <a:rPr lang="fr-FR" altLang="fr-FR" sz="2800" dirty="0">
                <a:solidFill>
                  <a:schemeClr val="tx2"/>
                </a:solidFill>
                <a:latin typeface="-apple-system"/>
              </a:rPr>
              <a:t> / </a:t>
            </a:r>
            <a:r>
              <a:rPr lang="fr-FR" altLang="fr-FR" sz="2800" dirty="0" err="1">
                <a:solidFill>
                  <a:schemeClr val="tx2"/>
                </a:solidFill>
                <a:latin typeface="Arial Unicode MS" panose="020B0604020202020204" pitchFamily="34" charset="-128"/>
              </a:rPr>
              <a:t>viewport</a:t>
            </a:r>
            <a:r>
              <a:rPr lang="fr-FR" altLang="fr-FR" sz="2800" dirty="0">
                <a:solidFill>
                  <a:schemeClr val="tx2"/>
                </a:solidFill>
                <a:latin typeface="-apple-system"/>
              </a:rPr>
              <a:t>.</a:t>
            </a:r>
          </a:p>
          <a:p>
            <a:pPr lvl="0" eaLnBrk="0" fontAlgn="base" hangingPunct="0">
              <a:spcBef>
                <a:spcPct val="0"/>
              </a:spcBef>
              <a:spcAft>
                <a:spcPct val="0"/>
              </a:spcAft>
            </a:pPr>
            <a:endParaRPr lang="fr-FR" altLang="fr-FR" sz="2800" dirty="0">
              <a:solidFill>
                <a:schemeClr val="tx2"/>
              </a:solidFill>
            </a:endParaRPr>
          </a:p>
          <a:p>
            <a:pPr lvl="0" eaLnBrk="0" fontAlgn="base" hangingPunct="0">
              <a:spcBef>
                <a:spcPct val="0"/>
              </a:spcBef>
              <a:spcAft>
                <a:spcPct val="0"/>
              </a:spcAft>
            </a:pPr>
            <a:r>
              <a:rPr lang="fr-FR" altLang="fr-FR" sz="2800" dirty="0">
                <a:solidFill>
                  <a:schemeClr val="tx2"/>
                </a:solidFill>
                <a:latin typeface="-apple-system"/>
              </a:rPr>
              <a:t>Au final, la surface réelle en pixel n'est pas prise en compte dans le calcul du niveau de zoom d'affichage.</a:t>
            </a:r>
          </a:p>
          <a:p>
            <a:pPr lvl="0" eaLnBrk="0" fontAlgn="base" hangingPunct="0">
              <a:spcBef>
                <a:spcPct val="0"/>
              </a:spcBef>
              <a:spcAft>
                <a:spcPct val="0"/>
              </a:spcAft>
            </a:pPr>
            <a:endParaRPr lang="fr-FR" altLang="fr-FR" sz="2800" dirty="0">
              <a:solidFill>
                <a:schemeClr val="tx2"/>
              </a:solidFill>
            </a:endParaRPr>
          </a:p>
        </p:txBody>
      </p:sp>
    </p:spTree>
    <p:extLst>
      <p:ext uri="{BB962C8B-B14F-4D97-AF65-F5344CB8AC3E}">
        <p14:creationId xmlns:p14="http://schemas.microsoft.com/office/powerpoint/2010/main" val="916101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44</a:t>
            </a:fld>
            <a:endParaRPr lang="fr-FR" altLang="fr-FR"/>
          </a:p>
        </p:txBody>
      </p:sp>
      <p:sp>
        <p:nvSpPr>
          <p:cNvPr id="3" name="Rectangle 2"/>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6" name="Rectangle 5"/>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sp>
        <p:nvSpPr>
          <p:cNvPr id="7"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8" name="Rectangle 7"/>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0"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pic>
        <p:nvPicPr>
          <p:cNvPr id="11" name="Imag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17" name="Rectangle 16"/>
          <p:cNvSpPr/>
          <p:nvPr/>
        </p:nvSpPr>
        <p:spPr>
          <a:xfrm>
            <a:off x="22921" y="1111765"/>
            <a:ext cx="9108148" cy="5262979"/>
          </a:xfrm>
          <a:prstGeom prst="rect">
            <a:avLst/>
          </a:prstGeom>
        </p:spPr>
        <p:txBody>
          <a:bodyPr wrap="square">
            <a:spAutoFit/>
          </a:bodyPr>
          <a:lstStyle/>
          <a:p>
            <a:pPr lvl="0" eaLnBrk="0" fontAlgn="base" hangingPunct="0">
              <a:spcBef>
                <a:spcPct val="0"/>
              </a:spcBef>
              <a:spcAft>
                <a:spcPct val="0"/>
              </a:spcAft>
            </a:pPr>
            <a:r>
              <a:rPr lang="fr-FR" altLang="fr-FR" sz="2800" dirty="0">
                <a:solidFill>
                  <a:schemeClr val="tx2"/>
                </a:solidFill>
                <a:latin typeface="-apple-system"/>
              </a:rPr>
              <a:t>Par exemple, Safari mobile sur iPhone 5 va afficher par défaut les pages web dans une fenêtre de 980px de large au sein des 320px de largeur qu'il croit avoir… </a:t>
            </a:r>
          </a:p>
          <a:p>
            <a:pPr lvl="0" eaLnBrk="0" fontAlgn="base" hangingPunct="0">
              <a:spcBef>
                <a:spcPct val="0"/>
              </a:spcBef>
              <a:spcAft>
                <a:spcPct val="0"/>
              </a:spcAft>
            </a:pPr>
            <a:endParaRPr lang="fr-FR" altLang="fr-FR" sz="2800" dirty="0">
              <a:solidFill>
                <a:schemeClr val="tx2"/>
              </a:solidFill>
              <a:latin typeface="-apple-system"/>
            </a:endParaRPr>
          </a:p>
          <a:p>
            <a:pPr lvl="0" eaLnBrk="0" fontAlgn="base" hangingPunct="0">
              <a:spcBef>
                <a:spcPct val="0"/>
              </a:spcBef>
              <a:spcAft>
                <a:spcPct val="0"/>
              </a:spcAft>
            </a:pPr>
            <a:r>
              <a:rPr lang="fr-FR" altLang="fr-FR" sz="2800" dirty="0">
                <a:solidFill>
                  <a:schemeClr val="tx2"/>
                </a:solidFill>
                <a:latin typeface="-apple-system"/>
              </a:rPr>
              <a:t>bien qu'il en ait physiquement 640px. </a:t>
            </a:r>
          </a:p>
          <a:p>
            <a:pPr lvl="0" eaLnBrk="0" fontAlgn="base" hangingPunct="0">
              <a:spcBef>
                <a:spcPct val="0"/>
              </a:spcBef>
              <a:spcAft>
                <a:spcPct val="0"/>
              </a:spcAft>
            </a:pPr>
            <a:endParaRPr lang="fr-FR" altLang="fr-FR" sz="2800" b="1" dirty="0">
              <a:solidFill>
                <a:schemeClr val="tx2"/>
              </a:solidFill>
              <a:latin typeface="-apple-system"/>
            </a:endParaRPr>
          </a:p>
          <a:p>
            <a:pPr lvl="0" eaLnBrk="0" fontAlgn="base" hangingPunct="0">
              <a:spcBef>
                <a:spcPct val="0"/>
              </a:spcBef>
              <a:spcAft>
                <a:spcPct val="0"/>
              </a:spcAft>
            </a:pPr>
            <a:r>
              <a:rPr lang="fr-FR" altLang="fr-FR" sz="2800" b="1" dirty="0">
                <a:solidFill>
                  <a:schemeClr val="tx2"/>
                </a:solidFill>
                <a:latin typeface="-apple-system"/>
              </a:rPr>
              <a:t>Le niveau de zoom initial sera de 320 / 980, soit environ 0.326x.</a:t>
            </a:r>
          </a:p>
          <a:p>
            <a:pPr lvl="0" eaLnBrk="0" fontAlgn="base" hangingPunct="0">
              <a:spcBef>
                <a:spcPct val="0"/>
              </a:spcBef>
              <a:spcAft>
                <a:spcPct val="0"/>
              </a:spcAft>
            </a:pPr>
            <a:endParaRPr lang="fr-FR" altLang="fr-FR" sz="2800" b="1" dirty="0">
              <a:solidFill>
                <a:schemeClr val="tx2"/>
              </a:solidFill>
              <a:latin typeface="-apple-system"/>
            </a:endParaRPr>
          </a:p>
          <a:p>
            <a:pPr lvl="0" eaLnBrk="0" fontAlgn="base" hangingPunct="0">
              <a:spcBef>
                <a:spcPct val="0"/>
              </a:spcBef>
              <a:spcAft>
                <a:spcPct val="0"/>
              </a:spcAft>
            </a:pPr>
            <a:r>
              <a:rPr lang="fr-FR" altLang="fr-FR" sz="2800" b="1" dirty="0">
                <a:solidFill>
                  <a:schemeClr val="tx2"/>
                </a:solidFill>
                <a:latin typeface="-apple-system"/>
              </a:rPr>
              <a:t>Illustration : site de </a:t>
            </a:r>
            <a:r>
              <a:rPr lang="fr-FR" altLang="fr-FR" sz="2800" b="1" u="sng" dirty="0">
                <a:solidFill>
                  <a:schemeClr val="tx2"/>
                </a:solidFill>
                <a:latin typeface="-apple-system"/>
              </a:rPr>
              <a:t>vseguier.fr</a:t>
            </a:r>
            <a:r>
              <a:rPr lang="fr-FR" altLang="fr-FR" sz="2800" b="1" dirty="0">
                <a:solidFill>
                  <a:schemeClr val="tx2"/>
                </a:solidFill>
                <a:latin typeface="-apple-system"/>
              </a:rPr>
              <a:t> vu par un mobile (par défaut, sans balise </a:t>
            </a:r>
            <a:r>
              <a:rPr lang="fr-FR" altLang="fr-FR" sz="2800" b="1" dirty="0" err="1">
                <a:solidFill>
                  <a:schemeClr val="tx2"/>
                </a:solidFill>
                <a:latin typeface="-apple-system"/>
              </a:rPr>
              <a:t>meta</a:t>
            </a:r>
            <a:r>
              <a:rPr lang="fr-FR" altLang="fr-FR" sz="2800" b="1" dirty="0">
                <a:solidFill>
                  <a:schemeClr val="tx2"/>
                </a:solidFill>
                <a:latin typeface="-apple-system"/>
              </a:rPr>
              <a:t> "</a:t>
            </a:r>
            <a:r>
              <a:rPr lang="fr-FR" altLang="fr-FR" sz="2800" b="1" dirty="0" err="1">
                <a:solidFill>
                  <a:schemeClr val="tx2"/>
                </a:solidFill>
                <a:latin typeface="-apple-system"/>
              </a:rPr>
              <a:t>viewport</a:t>
            </a:r>
            <a:r>
              <a:rPr lang="fr-FR" altLang="fr-FR" sz="2800" b="1" dirty="0">
                <a:solidFill>
                  <a:schemeClr val="tx2"/>
                </a:solidFill>
                <a:latin typeface="-apple-system"/>
              </a:rPr>
              <a:t>")</a:t>
            </a:r>
          </a:p>
          <a:p>
            <a:pPr lvl="0" eaLnBrk="0" fontAlgn="base" hangingPunct="0">
              <a:spcBef>
                <a:spcPct val="0"/>
              </a:spcBef>
              <a:spcAft>
                <a:spcPct val="0"/>
              </a:spcAft>
            </a:pPr>
            <a:endParaRPr lang="fr-FR" altLang="fr-FR" sz="2800" dirty="0">
              <a:solidFill>
                <a:schemeClr val="tx2"/>
              </a:solidFill>
              <a:latin typeface="Arial" panose="020B0604020202020204" pitchFamily="34" charset="0"/>
            </a:endParaRPr>
          </a:p>
        </p:txBody>
      </p:sp>
    </p:spTree>
    <p:extLst>
      <p:ext uri="{BB962C8B-B14F-4D97-AF65-F5344CB8AC3E}">
        <p14:creationId xmlns:p14="http://schemas.microsoft.com/office/powerpoint/2010/main" val="23314039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33514" y="2132856"/>
            <a:ext cx="8787714" cy="4080717"/>
          </a:xfrm>
          <a:prstGeom prst="rect">
            <a:avLst/>
          </a:prstGeom>
        </p:spPr>
      </p:pic>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2" name="Image 1"/>
          <p:cNvPicPr>
            <a:picLocks noChangeAspect="1"/>
          </p:cNvPicPr>
          <p:nvPr/>
        </p:nvPicPr>
        <p:blipFill>
          <a:blip r:embed="rId6"/>
          <a:stretch>
            <a:fillRect/>
          </a:stretch>
        </p:blipFill>
        <p:spPr>
          <a:xfrm>
            <a:off x="3285842" y="2469303"/>
            <a:ext cx="2521692" cy="2789074"/>
          </a:xfrm>
          <a:prstGeom prst="rect">
            <a:avLst/>
          </a:prstGeom>
        </p:spPr>
      </p:pic>
    </p:spTree>
    <p:extLst>
      <p:ext uri="{BB962C8B-B14F-4D97-AF65-F5344CB8AC3E}">
        <p14:creationId xmlns:p14="http://schemas.microsoft.com/office/powerpoint/2010/main" val="8880272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4" name="Rectangle 3"/>
          <p:cNvSpPr/>
          <p:nvPr/>
        </p:nvSpPr>
        <p:spPr>
          <a:xfrm>
            <a:off x="243580" y="1099363"/>
            <a:ext cx="8864568" cy="5262979"/>
          </a:xfrm>
          <a:prstGeom prst="rect">
            <a:avLst/>
          </a:prstGeom>
        </p:spPr>
        <p:txBody>
          <a:bodyPr wrap="square">
            <a:spAutoFit/>
          </a:bodyPr>
          <a:lstStyle/>
          <a:p>
            <a:pPr lvl="0" eaLnBrk="0" fontAlgn="base" hangingPunct="0">
              <a:spcBef>
                <a:spcPct val="0"/>
              </a:spcBef>
              <a:spcAft>
                <a:spcPct val="0"/>
              </a:spcAft>
            </a:pPr>
            <a:r>
              <a:rPr lang="fr-FR" altLang="fr-FR" sz="2800" b="1" dirty="0">
                <a:solidFill>
                  <a:schemeClr val="tx2"/>
                </a:solidFill>
                <a:latin typeface="Montserrat"/>
              </a:rPr>
              <a:t>La balise &lt;</a:t>
            </a:r>
            <a:r>
              <a:rPr lang="fr-FR" altLang="fr-FR" sz="2800" b="1" dirty="0" err="1">
                <a:solidFill>
                  <a:schemeClr val="tx2"/>
                </a:solidFill>
                <a:latin typeface="Montserrat"/>
              </a:rPr>
              <a:t>meta</a:t>
            </a:r>
            <a:r>
              <a:rPr lang="fr-FR" altLang="fr-FR" sz="2800" b="1" dirty="0">
                <a:solidFill>
                  <a:schemeClr val="tx2"/>
                </a:solidFill>
                <a:latin typeface="Montserrat"/>
              </a:rPr>
              <a:t>&gt; </a:t>
            </a:r>
            <a:r>
              <a:rPr lang="fr-FR" altLang="fr-FR" sz="2800" b="1" dirty="0" err="1">
                <a:solidFill>
                  <a:schemeClr val="tx2"/>
                </a:solidFill>
                <a:latin typeface="Montserrat"/>
              </a:rPr>
              <a:t>viewport</a:t>
            </a:r>
            <a:endParaRPr lang="fr-FR" altLang="fr-FR" sz="2800" b="1" dirty="0">
              <a:solidFill>
                <a:schemeClr val="tx2"/>
              </a:solidFill>
              <a:latin typeface="Montserrat"/>
            </a:endParaRPr>
          </a:p>
          <a:p>
            <a:pPr lvl="0" eaLnBrk="0" fontAlgn="base" hangingPunct="0">
              <a:spcBef>
                <a:spcPct val="0"/>
              </a:spcBef>
              <a:spcAft>
                <a:spcPct val="0"/>
              </a:spcAft>
            </a:pPr>
            <a:endParaRPr lang="fr-FR" altLang="fr-FR" sz="2800" b="1" dirty="0">
              <a:solidFill>
                <a:schemeClr val="tx2"/>
              </a:solidFill>
              <a:latin typeface="Montserrat"/>
            </a:endParaRPr>
          </a:p>
          <a:p>
            <a:pPr lvl="0" eaLnBrk="0" fontAlgn="base" hangingPunct="0">
              <a:spcBef>
                <a:spcPct val="0"/>
              </a:spcBef>
              <a:spcAft>
                <a:spcPct val="0"/>
              </a:spcAft>
            </a:pPr>
            <a:r>
              <a:rPr lang="fr-FR" altLang="fr-FR" sz="2800" dirty="0">
                <a:solidFill>
                  <a:schemeClr val="tx2"/>
                </a:solidFill>
                <a:latin typeface="-apple-system"/>
              </a:rPr>
              <a:t>Fort heureusement, pour s'affranchir de ce zoom intempestif rendant les contenus illisibles, il est possible de modifier et d'imposer la taille de la surface du </a:t>
            </a:r>
            <a:r>
              <a:rPr lang="fr-FR" altLang="fr-FR" sz="2800" dirty="0" err="1">
                <a:solidFill>
                  <a:schemeClr val="tx2"/>
                </a:solidFill>
                <a:latin typeface="-apple-system"/>
              </a:rPr>
              <a:t>viewport</a:t>
            </a:r>
            <a:r>
              <a:rPr lang="fr-FR" altLang="fr-FR" sz="2800" dirty="0">
                <a:solidFill>
                  <a:schemeClr val="tx2"/>
                </a:solidFill>
                <a:latin typeface="-apple-system"/>
              </a:rPr>
              <a:t> d'un périphérique mobile.</a:t>
            </a:r>
          </a:p>
          <a:p>
            <a:pPr lvl="0" eaLnBrk="0" fontAlgn="base" hangingPunct="0">
              <a:spcBef>
                <a:spcPct val="0"/>
              </a:spcBef>
              <a:spcAft>
                <a:spcPct val="0"/>
              </a:spcAft>
            </a:pPr>
            <a:endParaRPr lang="fr-FR" altLang="fr-FR" sz="2800" dirty="0">
              <a:solidFill>
                <a:schemeClr val="tx2"/>
              </a:solidFill>
              <a:latin typeface="-apple-system"/>
            </a:endParaRPr>
          </a:p>
          <a:p>
            <a:pPr lvl="0" eaLnBrk="0" fontAlgn="base" hangingPunct="0">
              <a:spcBef>
                <a:spcPct val="0"/>
              </a:spcBef>
              <a:spcAft>
                <a:spcPct val="0"/>
              </a:spcAft>
            </a:pPr>
            <a:r>
              <a:rPr lang="fr-FR" altLang="fr-FR" sz="2800" dirty="0">
                <a:solidFill>
                  <a:schemeClr val="tx2"/>
                </a:solidFill>
                <a:latin typeface="-apple-system"/>
              </a:rPr>
              <a:t> Non pas en CSS comme on pourrait le croire, mais en... HTML, à l'aide d'un élément </a:t>
            </a:r>
            <a:r>
              <a:rPr lang="fr-FR" altLang="fr-FR" sz="2800" dirty="0">
                <a:solidFill>
                  <a:schemeClr val="tx2"/>
                </a:solidFill>
                <a:latin typeface="Arial Unicode MS" panose="020B0604020202020204" pitchFamily="34" charset="-128"/>
              </a:rPr>
              <a:t>&lt;</a:t>
            </a:r>
            <a:r>
              <a:rPr lang="fr-FR" altLang="fr-FR" sz="2800" dirty="0" err="1">
                <a:solidFill>
                  <a:schemeClr val="tx2"/>
                </a:solidFill>
                <a:latin typeface="Arial Unicode MS" panose="020B0604020202020204" pitchFamily="34" charset="-128"/>
              </a:rPr>
              <a:t>meta</a:t>
            </a:r>
            <a:r>
              <a:rPr lang="fr-FR" altLang="fr-FR" sz="2800" dirty="0">
                <a:solidFill>
                  <a:schemeClr val="tx2"/>
                </a:solidFill>
                <a:latin typeface="Arial Unicode MS" panose="020B0604020202020204" pitchFamily="34" charset="-128"/>
              </a:rPr>
              <a:t>&gt;</a:t>
            </a:r>
            <a:r>
              <a:rPr lang="fr-FR" altLang="fr-FR" sz="2800" dirty="0">
                <a:solidFill>
                  <a:schemeClr val="tx2"/>
                </a:solidFill>
                <a:latin typeface="-apple-system"/>
              </a:rPr>
              <a:t> proposé initialement par Apple.</a:t>
            </a:r>
          </a:p>
          <a:p>
            <a:pPr lvl="0" eaLnBrk="0" fontAlgn="base" hangingPunct="0">
              <a:spcBef>
                <a:spcPct val="0"/>
              </a:spcBef>
              <a:spcAft>
                <a:spcPct val="0"/>
              </a:spcAft>
            </a:pPr>
            <a:endParaRPr lang="fr-FR" altLang="fr-FR" sz="2800" dirty="0">
              <a:solidFill>
                <a:schemeClr val="tx2"/>
              </a:solidFill>
              <a:latin typeface="-apple-system"/>
            </a:endParaRPr>
          </a:p>
          <a:p>
            <a:pPr lvl="0" eaLnBrk="0" fontAlgn="base" hangingPunct="0">
              <a:spcBef>
                <a:spcPct val="0"/>
              </a:spcBef>
              <a:spcAft>
                <a:spcPct val="0"/>
              </a:spcAft>
            </a:pPr>
            <a:endParaRPr lang="fr-FR" altLang="fr-FR" sz="2800" dirty="0">
              <a:solidFill>
                <a:schemeClr val="tx2"/>
              </a:solidFill>
            </a:endParaRPr>
          </a:p>
        </p:txBody>
      </p:sp>
    </p:spTree>
    <p:extLst>
      <p:ext uri="{BB962C8B-B14F-4D97-AF65-F5344CB8AC3E}">
        <p14:creationId xmlns:p14="http://schemas.microsoft.com/office/powerpoint/2010/main" val="35022145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47</a:t>
            </a:fld>
            <a:endParaRPr lang="fr-FR" altLang="fr-FR"/>
          </a:p>
        </p:txBody>
      </p:sp>
      <p:sp>
        <p:nvSpPr>
          <p:cNvPr id="3" name="Rectangle 2"/>
          <p:cNvSpPr/>
          <p:nvPr/>
        </p:nvSpPr>
        <p:spPr>
          <a:xfrm>
            <a:off x="-4760" y="1340768"/>
            <a:ext cx="9112908" cy="4832092"/>
          </a:xfrm>
          <a:prstGeom prst="rect">
            <a:avLst/>
          </a:prstGeom>
        </p:spPr>
        <p:txBody>
          <a:bodyPr wrap="square">
            <a:spAutoFit/>
          </a:bodyPr>
          <a:lstStyle/>
          <a:p>
            <a:pPr lvl="0" eaLnBrk="0" fontAlgn="base" hangingPunct="0">
              <a:spcBef>
                <a:spcPct val="0"/>
              </a:spcBef>
              <a:spcAft>
                <a:spcPct val="0"/>
              </a:spcAft>
            </a:pPr>
            <a:r>
              <a:rPr lang="fr-FR" altLang="fr-FR" sz="2800" dirty="0">
                <a:solidFill>
                  <a:srgbClr val="44546A"/>
                </a:solidFill>
                <a:latin typeface="-apple-system"/>
              </a:rPr>
              <a:t>Les différentes valeurs de cet élément </a:t>
            </a:r>
            <a:r>
              <a:rPr lang="fr-FR" altLang="fr-FR" sz="2800" dirty="0" err="1">
                <a:solidFill>
                  <a:srgbClr val="44546A"/>
                </a:solidFill>
                <a:latin typeface="Arial Unicode MS" panose="020B0604020202020204" pitchFamily="34" charset="-128"/>
              </a:rPr>
              <a:t>meta</a:t>
            </a:r>
            <a:r>
              <a:rPr lang="fr-FR" altLang="fr-FR" sz="2800" dirty="0">
                <a:solidFill>
                  <a:srgbClr val="44546A"/>
                </a:solidFill>
                <a:latin typeface="-apple-system"/>
              </a:rPr>
              <a:t> et de son attribut </a:t>
            </a:r>
            <a:r>
              <a:rPr lang="fr-FR" altLang="fr-FR" sz="2800" dirty="0">
                <a:solidFill>
                  <a:srgbClr val="44546A"/>
                </a:solidFill>
                <a:latin typeface="Arial Unicode MS" panose="020B0604020202020204" pitchFamily="34" charset="-128"/>
              </a:rPr>
              <a:t>content</a:t>
            </a:r>
            <a:r>
              <a:rPr lang="fr-FR" altLang="fr-FR" sz="2800" dirty="0">
                <a:solidFill>
                  <a:srgbClr val="44546A"/>
                </a:solidFill>
                <a:latin typeface="-apple-system"/>
              </a:rPr>
              <a:t>, offrent la possibilité de fixer la largeur de </a:t>
            </a:r>
            <a:r>
              <a:rPr lang="fr-FR" altLang="fr-FR" sz="2800" dirty="0" err="1">
                <a:solidFill>
                  <a:srgbClr val="44546A"/>
                </a:solidFill>
                <a:latin typeface="-apple-system"/>
              </a:rPr>
              <a:t>viewport</a:t>
            </a:r>
            <a:r>
              <a:rPr lang="fr-FR" altLang="fr-FR" sz="2800" dirty="0">
                <a:solidFill>
                  <a:srgbClr val="44546A"/>
                </a:solidFill>
                <a:latin typeface="-apple-system"/>
              </a:rPr>
              <a:t> à la valeur souhaitée, voire de l'adapter automatiquement à la valeur de </a:t>
            </a:r>
            <a:r>
              <a:rPr lang="fr-FR" altLang="fr-FR" sz="2800" dirty="0" err="1">
                <a:solidFill>
                  <a:srgbClr val="44546A"/>
                </a:solidFill>
                <a:latin typeface="Arial Unicode MS" panose="020B0604020202020204" pitchFamily="34" charset="-128"/>
              </a:rPr>
              <a:t>device-width</a:t>
            </a:r>
            <a:r>
              <a:rPr lang="fr-FR" altLang="fr-FR" sz="2800" dirty="0">
                <a:solidFill>
                  <a:srgbClr val="44546A"/>
                </a:solidFill>
                <a:latin typeface="-apple-system"/>
              </a:rPr>
              <a:t> du terminal.</a:t>
            </a:r>
          </a:p>
          <a:p>
            <a:pPr lvl="0" eaLnBrk="0" fontAlgn="base" hangingPunct="0">
              <a:spcBef>
                <a:spcPct val="0"/>
              </a:spcBef>
              <a:spcAft>
                <a:spcPct val="0"/>
              </a:spcAft>
            </a:pPr>
            <a:endParaRPr lang="fr-FR" altLang="fr-FR" sz="2800" b="1" dirty="0">
              <a:solidFill>
                <a:srgbClr val="44546A"/>
              </a:solidFill>
              <a:latin typeface="-apple-system"/>
            </a:endParaRPr>
          </a:p>
          <a:p>
            <a:pPr lvl="0" eaLnBrk="0" fontAlgn="base" hangingPunct="0">
              <a:spcBef>
                <a:spcPct val="0"/>
              </a:spcBef>
              <a:spcAft>
                <a:spcPct val="0"/>
              </a:spcAft>
            </a:pPr>
            <a:r>
              <a:rPr lang="fr-FR" altLang="fr-FR" sz="2800" b="1" dirty="0">
                <a:solidFill>
                  <a:srgbClr val="44546A"/>
                </a:solidFill>
                <a:latin typeface="-apple-system"/>
              </a:rPr>
              <a:t>Illustration : page sans </a:t>
            </a:r>
            <a:r>
              <a:rPr lang="fr-FR" altLang="fr-FR" sz="2800" b="1" dirty="0" err="1">
                <a:solidFill>
                  <a:srgbClr val="44546A"/>
                </a:solidFill>
                <a:latin typeface="-apple-system"/>
              </a:rPr>
              <a:t>meta</a:t>
            </a:r>
            <a:r>
              <a:rPr lang="fr-FR" altLang="fr-FR" sz="2800" b="1" dirty="0">
                <a:solidFill>
                  <a:srgbClr val="44546A"/>
                </a:solidFill>
                <a:latin typeface="-apple-system"/>
              </a:rPr>
              <a:t> </a:t>
            </a:r>
            <a:r>
              <a:rPr lang="fr-FR" altLang="fr-FR" sz="2800" b="1" dirty="0" err="1">
                <a:solidFill>
                  <a:srgbClr val="44546A"/>
                </a:solidFill>
                <a:latin typeface="-apple-system"/>
              </a:rPr>
              <a:t>viewport</a:t>
            </a:r>
            <a:endParaRPr lang="fr-FR" altLang="fr-FR" sz="2800" b="1" dirty="0">
              <a:solidFill>
                <a:srgbClr val="44546A"/>
              </a:solidFill>
              <a:latin typeface="-apple-system"/>
            </a:endParaRPr>
          </a:p>
          <a:p>
            <a:pPr lvl="0" eaLnBrk="0" fontAlgn="base" hangingPunct="0">
              <a:spcBef>
                <a:spcPct val="0"/>
              </a:spcBef>
              <a:spcAft>
                <a:spcPct val="0"/>
              </a:spcAft>
            </a:pPr>
            <a:r>
              <a:rPr lang="fr-FR" altLang="fr-FR" sz="2800" dirty="0">
                <a:solidFill>
                  <a:srgbClr val="44546A"/>
                </a:solidFill>
                <a:latin typeface="-apple-system"/>
              </a:rPr>
              <a:t>Observation : le niveau de (dé)zoom est de 320/980 = 0.3. </a:t>
            </a:r>
          </a:p>
          <a:p>
            <a:pPr lvl="0" eaLnBrk="0" fontAlgn="base" hangingPunct="0">
              <a:spcBef>
                <a:spcPct val="0"/>
              </a:spcBef>
              <a:spcAft>
                <a:spcPct val="0"/>
              </a:spcAft>
            </a:pPr>
            <a:r>
              <a:rPr lang="fr-FR" altLang="fr-FR" sz="2800" b="1" dirty="0">
                <a:solidFill>
                  <a:srgbClr val="44546A"/>
                </a:solidFill>
                <a:latin typeface="-apple-system"/>
              </a:rPr>
              <a:t>Le navigateur mobile considère que sa fenêtre a une largeur de 980px.</a:t>
            </a:r>
            <a:endParaRPr lang="fr-FR" altLang="fr-FR" sz="2800" dirty="0">
              <a:solidFill>
                <a:srgbClr val="44546A"/>
              </a:solidFill>
              <a:latin typeface="Arial" panose="020B0604020202020204" pitchFamily="34" charset="0"/>
            </a:endParaRPr>
          </a:p>
        </p:txBody>
      </p:sp>
      <p:sp>
        <p:nvSpPr>
          <p:cNvPr id="4" name="Rectangle 3"/>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7" name="Rectangle 6"/>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sp>
        <p:nvSpPr>
          <p:cNvPr id="8"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9" name="Rectangle 8"/>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1"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pic>
        <p:nvPicPr>
          <p:cNvPr id="12" name="Imag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Tree>
    <p:extLst>
      <p:ext uri="{BB962C8B-B14F-4D97-AF65-F5344CB8AC3E}">
        <p14:creationId xmlns:p14="http://schemas.microsoft.com/office/powerpoint/2010/main" val="1961647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2" name="Image 1"/>
          <p:cNvPicPr>
            <a:picLocks noChangeAspect="1"/>
          </p:cNvPicPr>
          <p:nvPr/>
        </p:nvPicPr>
        <p:blipFill>
          <a:blip r:embed="rId5"/>
          <a:stretch>
            <a:fillRect/>
          </a:stretch>
        </p:blipFill>
        <p:spPr>
          <a:xfrm>
            <a:off x="171503" y="1203923"/>
            <a:ext cx="2641447" cy="4391406"/>
          </a:xfrm>
          <a:prstGeom prst="rect">
            <a:avLst/>
          </a:prstGeom>
        </p:spPr>
      </p:pic>
      <p:sp>
        <p:nvSpPr>
          <p:cNvPr id="4" name="Rectangle 3"/>
          <p:cNvSpPr/>
          <p:nvPr/>
        </p:nvSpPr>
        <p:spPr>
          <a:xfrm>
            <a:off x="2812950" y="1114686"/>
            <a:ext cx="6489456" cy="923330"/>
          </a:xfrm>
          <a:prstGeom prst="rect">
            <a:avLst/>
          </a:prstGeom>
        </p:spPr>
        <p:txBody>
          <a:bodyPr wrap="square">
            <a:spAutoFit/>
          </a:bodyPr>
          <a:lstStyle/>
          <a:p>
            <a:r>
              <a:rPr lang="fr-FR" b="1" dirty="0">
                <a:solidFill>
                  <a:schemeClr val="tx2"/>
                </a:solidFill>
                <a:latin typeface="-apple-system"/>
              </a:rPr>
              <a:t>Illustration : page avec une </a:t>
            </a:r>
            <a:r>
              <a:rPr lang="fr-FR" b="1" dirty="0" err="1">
                <a:solidFill>
                  <a:schemeClr val="tx2"/>
                </a:solidFill>
                <a:latin typeface="-apple-system"/>
              </a:rPr>
              <a:t>meta</a:t>
            </a:r>
            <a:r>
              <a:rPr lang="fr-FR" b="1" dirty="0">
                <a:solidFill>
                  <a:schemeClr val="tx2"/>
                </a:solidFill>
                <a:latin typeface="-apple-system"/>
              </a:rPr>
              <a:t> </a:t>
            </a:r>
            <a:r>
              <a:rPr lang="fr-FR" b="1" dirty="0" err="1">
                <a:solidFill>
                  <a:schemeClr val="tx2"/>
                </a:solidFill>
                <a:latin typeface="-apple-system"/>
              </a:rPr>
              <a:t>viewport</a:t>
            </a:r>
            <a:endParaRPr lang="fr-FR" b="1" dirty="0">
              <a:solidFill>
                <a:schemeClr val="tx2"/>
              </a:solidFill>
              <a:latin typeface="-apple-system"/>
            </a:endParaRPr>
          </a:p>
          <a:p>
            <a:r>
              <a:rPr lang="fr-FR" dirty="0">
                <a:solidFill>
                  <a:schemeClr val="tx2"/>
                </a:solidFill>
                <a:latin typeface="-apple-system"/>
              </a:rPr>
              <a:t>Observation :  le niveau de zoom est de 1. </a:t>
            </a:r>
            <a:r>
              <a:rPr lang="fr-FR" b="1" dirty="0">
                <a:solidFill>
                  <a:schemeClr val="tx2"/>
                </a:solidFill>
                <a:latin typeface="-apple-system"/>
              </a:rPr>
              <a:t>Le navigateur mobile considère que sa fenêtre a une largeur de 320px.</a:t>
            </a:r>
            <a:endParaRPr lang="fr-FR" b="0" i="0" dirty="0">
              <a:solidFill>
                <a:schemeClr val="tx2"/>
              </a:solidFill>
              <a:effectLst/>
              <a:latin typeface="-apple-system"/>
            </a:endParaRPr>
          </a:p>
        </p:txBody>
      </p:sp>
      <p:pic>
        <p:nvPicPr>
          <p:cNvPr id="7170" name="Picture 2" descr="viewpor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1128" y="2162409"/>
            <a:ext cx="2420554" cy="4006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1043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1502091" y="1162946"/>
            <a:ext cx="6178294" cy="523220"/>
          </a:xfrm>
          <a:prstGeom prst="rect">
            <a:avLst/>
          </a:prstGeom>
        </p:spPr>
        <p:txBody>
          <a:bodyPr wrap="none">
            <a:spAutoFit/>
          </a:bodyPr>
          <a:lstStyle/>
          <a:p>
            <a:r>
              <a:rPr lang="fr-FR" sz="2800" b="1" dirty="0">
                <a:solidFill>
                  <a:srgbClr val="626262"/>
                </a:solidFill>
                <a:latin typeface="Montserrat"/>
              </a:rPr>
              <a:t>Insérer une balise &lt;</a:t>
            </a:r>
            <a:r>
              <a:rPr lang="fr-FR" sz="2800" b="1" dirty="0" err="1">
                <a:solidFill>
                  <a:srgbClr val="626262"/>
                </a:solidFill>
                <a:latin typeface="Montserrat"/>
              </a:rPr>
              <a:t>meta</a:t>
            </a:r>
            <a:r>
              <a:rPr lang="fr-FR" sz="2800" b="1" dirty="0">
                <a:solidFill>
                  <a:srgbClr val="626262"/>
                </a:solidFill>
                <a:latin typeface="Montserrat"/>
              </a:rPr>
              <a:t>&gt; </a:t>
            </a:r>
            <a:r>
              <a:rPr lang="fr-FR" sz="2800" b="1" dirty="0" err="1">
                <a:solidFill>
                  <a:srgbClr val="626262"/>
                </a:solidFill>
                <a:latin typeface="Montserrat"/>
              </a:rPr>
              <a:t>viewport</a:t>
            </a:r>
            <a:endParaRPr lang="fr-FR" sz="2800" b="1" i="0" dirty="0">
              <a:solidFill>
                <a:srgbClr val="626262"/>
              </a:solidFill>
              <a:effectLst/>
              <a:latin typeface="Montserrat"/>
            </a:endParaRPr>
          </a:p>
        </p:txBody>
      </p:sp>
      <p:sp>
        <p:nvSpPr>
          <p:cNvPr id="5" name="Rectangle 4"/>
          <p:cNvSpPr/>
          <p:nvPr/>
        </p:nvSpPr>
        <p:spPr>
          <a:xfrm>
            <a:off x="19239" y="1815286"/>
            <a:ext cx="9088909" cy="3108543"/>
          </a:xfrm>
          <a:prstGeom prst="rect">
            <a:avLst/>
          </a:prstGeom>
        </p:spPr>
        <p:txBody>
          <a:bodyPr wrap="square">
            <a:spAutoFit/>
          </a:bodyPr>
          <a:lstStyle/>
          <a:p>
            <a:pPr lvl="0" eaLnBrk="0" fontAlgn="base" hangingPunct="0">
              <a:spcBef>
                <a:spcPct val="0"/>
              </a:spcBef>
              <a:spcAft>
                <a:spcPct val="0"/>
              </a:spcAft>
            </a:pPr>
            <a:r>
              <a:rPr lang="fr-FR" altLang="fr-FR" sz="2800" dirty="0">
                <a:solidFill>
                  <a:schemeClr val="tx2"/>
                </a:solidFill>
                <a:latin typeface="-apple-system"/>
              </a:rPr>
              <a:t>Afin de forcer le bon niveau de zoom aux navigateurs mobiles, mais aussi pour leurs imposer une largeur de </a:t>
            </a:r>
            <a:r>
              <a:rPr lang="fr-FR" altLang="fr-FR" sz="2800" dirty="0" err="1">
                <a:solidFill>
                  <a:schemeClr val="tx2"/>
                </a:solidFill>
                <a:latin typeface="-apple-system"/>
              </a:rPr>
              <a:t>viewport</a:t>
            </a:r>
            <a:r>
              <a:rPr lang="fr-FR" altLang="fr-FR" sz="2800" dirty="0">
                <a:solidFill>
                  <a:schemeClr val="tx2"/>
                </a:solidFill>
                <a:latin typeface="-apple-system"/>
              </a:rPr>
              <a:t> qui n'est pas égale à 980px (ou autres valeurs selon le navigateur), il vous sera nécessaire d'inclure une balise </a:t>
            </a:r>
            <a:r>
              <a:rPr lang="fr-FR" altLang="fr-FR" sz="2800" dirty="0">
                <a:solidFill>
                  <a:schemeClr val="tx2"/>
                </a:solidFill>
                <a:latin typeface="Consolas" panose="020B0609020204030204" pitchFamily="49" charset="0"/>
              </a:rPr>
              <a:t>&lt;</a:t>
            </a:r>
            <a:r>
              <a:rPr lang="fr-FR" altLang="fr-FR" sz="2800" dirty="0" err="1">
                <a:solidFill>
                  <a:schemeClr val="tx2"/>
                </a:solidFill>
                <a:latin typeface="Consolas" panose="020B0609020204030204" pitchFamily="49" charset="0"/>
              </a:rPr>
              <a:t>meta</a:t>
            </a:r>
            <a:r>
              <a:rPr lang="fr-FR" altLang="fr-FR" sz="2800" dirty="0">
                <a:solidFill>
                  <a:schemeClr val="tx2"/>
                </a:solidFill>
                <a:latin typeface="Consolas" panose="020B0609020204030204" pitchFamily="49" charset="0"/>
              </a:rPr>
              <a:t>&gt;</a:t>
            </a:r>
            <a:r>
              <a:rPr lang="fr-FR" altLang="fr-FR" sz="2800" dirty="0">
                <a:solidFill>
                  <a:schemeClr val="tx2"/>
                </a:solidFill>
                <a:latin typeface="-apple-system"/>
              </a:rPr>
              <a:t> "</a:t>
            </a:r>
            <a:r>
              <a:rPr lang="fr-FR" altLang="fr-FR" sz="2800" dirty="0" err="1">
                <a:solidFill>
                  <a:schemeClr val="tx2"/>
                </a:solidFill>
                <a:latin typeface="-apple-system"/>
              </a:rPr>
              <a:t>viewport</a:t>
            </a:r>
            <a:r>
              <a:rPr lang="fr-FR" altLang="fr-FR" sz="2800" dirty="0">
                <a:solidFill>
                  <a:schemeClr val="tx2"/>
                </a:solidFill>
                <a:latin typeface="-apple-system"/>
              </a:rPr>
              <a:t>" au sein du </a:t>
            </a:r>
            <a:r>
              <a:rPr lang="fr-FR" altLang="fr-FR" sz="2800" dirty="0">
                <a:solidFill>
                  <a:schemeClr val="tx2"/>
                </a:solidFill>
                <a:latin typeface="Consolas" panose="020B0609020204030204" pitchFamily="49" charset="0"/>
              </a:rPr>
              <a:t>&lt;</a:t>
            </a:r>
            <a:r>
              <a:rPr lang="fr-FR" altLang="fr-FR" sz="2800" dirty="0" err="1">
                <a:solidFill>
                  <a:schemeClr val="tx2"/>
                </a:solidFill>
                <a:latin typeface="Consolas" panose="020B0609020204030204" pitchFamily="49" charset="0"/>
              </a:rPr>
              <a:t>head</a:t>
            </a:r>
            <a:r>
              <a:rPr lang="fr-FR" altLang="fr-FR" sz="2800" dirty="0">
                <a:solidFill>
                  <a:schemeClr val="tx2"/>
                </a:solidFill>
                <a:latin typeface="Consolas" panose="020B0609020204030204" pitchFamily="49" charset="0"/>
              </a:rPr>
              <a:t>&gt; </a:t>
            </a:r>
            <a:r>
              <a:rPr lang="fr-FR" altLang="fr-FR" sz="2800" dirty="0">
                <a:solidFill>
                  <a:schemeClr val="tx2"/>
                </a:solidFill>
                <a:latin typeface="-apple-system"/>
              </a:rPr>
              <a:t>de votre document HTML.</a:t>
            </a:r>
            <a:endParaRPr lang="fr-FR" altLang="fr-FR" sz="2800" dirty="0">
              <a:solidFill>
                <a:schemeClr val="tx2"/>
              </a:solidFill>
            </a:endParaRPr>
          </a:p>
          <a:p>
            <a:pPr lvl="0" eaLnBrk="0" fontAlgn="base" hangingPunct="0">
              <a:spcBef>
                <a:spcPct val="0"/>
              </a:spcBef>
              <a:spcAft>
                <a:spcPct val="0"/>
              </a:spcAft>
            </a:pPr>
            <a:r>
              <a:rPr lang="fr-FR" altLang="fr-FR" sz="2800" dirty="0">
                <a:solidFill>
                  <a:schemeClr val="tx2"/>
                </a:solidFill>
                <a:latin typeface="-apple-system"/>
              </a:rPr>
              <a:t>Code HTML correspondant :</a:t>
            </a:r>
            <a:endParaRPr lang="fr-FR" altLang="fr-FR" sz="2800" dirty="0">
              <a:solidFill>
                <a:schemeClr val="tx2"/>
              </a:solidFill>
              <a:latin typeface="Arial" panose="020B0604020202020204" pitchFamily="34" charset="0"/>
            </a:endParaRPr>
          </a:p>
        </p:txBody>
      </p:sp>
      <p:pic>
        <p:nvPicPr>
          <p:cNvPr id="6" name="Image 5"/>
          <p:cNvPicPr>
            <a:picLocks noChangeAspect="1"/>
          </p:cNvPicPr>
          <p:nvPr/>
        </p:nvPicPr>
        <p:blipFill>
          <a:blip r:embed="rId5"/>
          <a:stretch>
            <a:fillRect/>
          </a:stretch>
        </p:blipFill>
        <p:spPr>
          <a:xfrm>
            <a:off x="19239" y="5052949"/>
            <a:ext cx="8945223" cy="1099775"/>
          </a:xfrm>
          <a:prstGeom prst="rect">
            <a:avLst/>
          </a:prstGeom>
        </p:spPr>
      </p:pic>
      <p:sp>
        <p:nvSpPr>
          <p:cNvPr id="4" name="Rectangle 3"/>
          <p:cNvSpPr/>
          <p:nvPr/>
        </p:nvSpPr>
        <p:spPr>
          <a:xfrm>
            <a:off x="6246262" y="3981640"/>
            <a:ext cx="4572000" cy="646331"/>
          </a:xfrm>
          <a:prstGeom prst="rect">
            <a:avLst/>
          </a:prstGeom>
        </p:spPr>
        <p:txBody>
          <a:bodyPr>
            <a:spAutoFit/>
          </a:bodyPr>
          <a:lstStyle/>
          <a:p>
            <a:br>
              <a:rPr lang="fr-FR" dirty="0"/>
            </a:br>
            <a:r>
              <a:rPr lang="fr-FR" dirty="0">
                <a:solidFill>
                  <a:srgbClr val="222222"/>
                </a:solidFill>
                <a:latin typeface="arial" panose="020B0604020202020204" pitchFamily="34" charset="0"/>
              </a:rPr>
              <a:t>rétrécir pour s'adapter</a:t>
            </a:r>
            <a:endParaRPr lang="fr-FR" dirty="0"/>
          </a:p>
        </p:txBody>
      </p:sp>
      <p:cxnSp>
        <p:nvCxnSpPr>
          <p:cNvPr id="8" name="Connecteur droit avec flèche 7"/>
          <p:cNvCxnSpPr/>
          <p:nvPr/>
        </p:nvCxnSpPr>
        <p:spPr>
          <a:xfrm flipH="1">
            <a:off x="6757292" y="4720879"/>
            <a:ext cx="118964" cy="596045"/>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
        <p:nvSpPr>
          <p:cNvPr id="17" name="Rectangle 16"/>
          <p:cNvSpPr/>
          <p:nvPr/>
        </p:nvSpPr>
        <p:spPr>
          <a:xfrm>
            <a:off x="4597663" y="4285230"/>
            <a:ext cx="4572000" cy="646331"/>
          </a:xfrm>
          <a:prstGeom prst="rect">
            <a:avLst/>
          </a:prstGeom>
        </p:spPr>
        <p:txBody>
          <a:bodyPr>
            <a:spAutoFit/>
          </a:bodyPr>
          <a:lstStyle/>
          <a:p>
            <a:br>
              <a:rPr lang="fr-FR" dirty="0"/>
            </a:br>
            <a:r>
              <a:rPr lang="fr-FR" dirty="0">
                <a:solidFill>
                  <a:srgbClr val="222222"/>
                </a:solidFill>
                <a:latin typeface="arial" panose="020B0604020202020204" pitchFamily="34" charset="0"/>
              </a:rPr>
              <a:t>Echelle initiale</a:t>
            </a:r>
            <a:endParaRPr lang="fr-FR" dirty="0"/>
          </a:p>
        </p:txBody>
      </p:sp>
      <p:cxnSp>
        <p:nvCxnSpPr>
          <p:cNvPr id="18" name="Connecteur droit avec flèche 17"/>
          <p:cNvCxnSpPr/>
          <p:nvPr/>
        </p:nvCxnSpPr>
        <p:spPr>
          <a:xfrm flipH="1">
            <a:off x="4797670" y="4949372"/>
            <a:ext cx="118964" cy="596045"/>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
        <p:nvSpPr>
          <p:cNvPr id="19" name="Rectangle 18"/>
          <p:cNvSpPr/>
          <p:nvPr/>
        </p:nvSpPr>
        <p:spPr>
          <a:xfrm>
            <a:off x="1674262" y="4524394"/>
            <a:ext cx="4572000" cy="646331"/>
          </a:xfrm>
          <a:prstGeom prst="rect">
            <a:avLst/>
          </a:prstGeom>
        </p:spPr>
        <p:txBody>
          <a:bodyPr>
            <a:spAutoFit/>
          </a:bodyPr>
          <a:lstStyle/>
          <a:p>
            <a:br>
              <a:rPr lang="fr-FR" dirty="0"/>
            </a:br>
            <a:r>
              <a:rPr lang="fr-FR" dirty="0">
                <a:solidFill>
                  <a:srgbClr val="222222"/>
                </a:solidFill>
                <a:latin typeface="arial" panose="020B0604020202020204" pitchFamily="34" charset="0"/>
              </a:rPr>
              <a:t>Vue portable</a:t>
            </a:r>
            <a:endParaRPr lang="fr-FR" dirty="0"/>
          </a:p>
        </p:txBody>
      </p:sp>
      <p:cxnSp>
        <p:nvCxnSpPr>
          <p:cNvPr id="20" name="Connecteur droit avec flèche 19"/>
          <p:cNvCxnSpPr/>
          <p:nvPr/>
        </p:nvCxnSpPr>
        <p:spPr>
          <a:xfrm flipH="1">
            <a:off x="1502091" y="4864970"/>
            <a:ext cx="118964" cy="596045"/>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3663828" y="5717751"/>
            <a:ext cx="4572000" cy="646331"/>
          </a:xfrm>
          <a:prstGeom prst="rect">
            <a:avLst/>
          </a:prstGeom>
        </p:spPr>
        <p:txBody>
          <a:bodyPr>
            <a:spAutoFit/>
          </a:bodyPr>
          <a:lstStyle/>
          <a:p>
            <a:br>
              <a:rPr lang="fr-FR" dirty="0"/>
            </a:br>
            <a:r>
              <a:rPr lang="fr-FR" dirty="0">
                <a:solidFill>
                  <a:srgbClr val="222222"/>
                </a:solidFill>
                <a:latin typeface="arial" panose="020B0604020202020204" pitchFamily="34" charset="0"/>
              </a:rPr>
              <a:t>largeur de l'appareil</a:t>
            </a:r>
            <a:endParaRPr lang="fr-FR" dirty="0"/>
          </a:p>
        </p:txBody>
      </p:sp>
      <p:cxnSp>
        <p:nvCxnSpPr>
          <p:cNvPr id="22" name="Connecteur droit avec flèche 21"/>
          <p:cNvCxnSpPr/>
          <p:nvPr/>
        </p:nvCxnSpPr>
        <p:spPr>
          <a:xfrm flipV="1">
            <a:off x="3563888" y="5749043"/>
            <a:ext cx="72008" cy="464530"/>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16985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4" name="Rectangle 3"/>
          <p:cNvSpPr/>
          <p:nvPr/>
        </p:nvSpPr>
        <p:spPr>
          <a:xfrm>
            <a:off x="31653" y="2636912"/>
            <a:ext cx="9088909" cy="1569660"/>
          </a:xfrm>
          <a:prstGeom prst="rect">
            <a:avLst/>
          </a:prstGeom>
        </p:spPr>
        <p:txBody>
          <a:bodyPr wrap="square">
            <a:spAutoFit/>
          </a:bodyPr>
          <a:lstStyle/>
          <a:p>
            <a:pPr marL="742950" lvl="1" indent="-285750">
              <a:buFontTx/>
              <a:buChar char="-"/>
            </a:pPr>
            <a:r>
              <a:rPr lang="fr-FR" sz="3200" dirty="0">
                <a:solidFill>
                  <a:schemeClr val="tx2"/>
                </a:solidFill>
                <a:latin typeface="-apple-system"/>
              </a:rPr>
              <a:t>Objectif : Mettre en œuvre l’ensemble des connaissances acquises en html5 – css3</a:t>
            </a:r>
          </a:p>
          <a:p>
            <a:pPr marL="742950" lvl="1" indent="-285750">
              <a:buFontTx/>
              <a:buChar char="-"/>
            </a:pPr>
            <a:endParaRPr lang="fr-FR" sz="3200" dirty="0">
              <a:solidFill>
                <a:schemeClr val="tx2"/>
              </a:solidFill>
              <a:latin typeface="-apple-system"/>
            </a:endParaRPr>
          </a:p>
        </p:txBody>
      </p:sp>
    </p:spTree>
    <p:extLst>
      <p:ext uri="{BB962C8B-B14F-4D97-AF65-F5344CB8AC3E}">
        <p14:creationId xmlns:p14="http://schemas.microsoft.com/office/powerpoint/2010/main" val="23026543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27546" y="1095259"/>
            <a:ext cx="9088908" cy="4524315"/>
          </a:xfrm>
          <a:prstGeom prst="rect">
            <a:avLst/>
          </a:prstGeom>
        </p:spPr>
        <p:txBody>
          <a:bodyPr wrap="square">
            <a:spAutoFit/>
          </a:bodyPr>
          <a:lstStyle/>
          <a:p>
            <a:r>
              <a:rPr lang="fr-FR" sz="2400" dirty="0">
                <a:solidFill>
                  <a:schemeClr val="tx2"/>
                </a:solidFill>
              </a:rPr>
              <a:t>Google fait de l’indexation de recherche « mobile first » l’indexation par défaut pour les nouveaux domaines. Cela signifie que toute personne qui lance un nouveau site Web devra s’assurer que la version mobile de son site est à la hauteur. Et Google recommande fortement aux webmasters de déployer un design responsive.</a:t>
            </a:r>
          </a:p>
          <a:p>
            <a:endParaRPr lang="fr-FR" sz="2400" dirty="0">
              <a:solidFill>
                <a:schemeClr val="tx2"/>
              </a:solidFill>
            </a:endParaRPr>
          </a:p>
          <a:p>
            <a:r>
              <a:rPr lang="fr-FR" sz="2400" dirty="0">
                <a:solidFill>
                  <a:schemeClr val="tx2"/>
                </a:solidFill>
              </a:rPr>
              <a:t>C’est en 2016 que Google a annoncé l’indexation « mobile first ». </a:t>
            </a:r>
          </a:p>
          <a:p>
            <a:r>
              <a:rPr lang="fr-FR" sz="2400" dirty="0">
                <a:solidFill>
                  <a:schemeClr val="tx2"/>
                </a:solidFill>
              </a:rPr>
              <a:t>Ce lancement était une réponse à la façon dont les gens accédaient à Google, les personnes effectuant davantage de recherches sur leurs appareils mobiles que de leurs ordinateurs de bureau. Ainsi, évaluer un site Web uniquement par sa compatibilité sur un ordinateur bureau n’avait guère de sens.</a:t>
            </a:r>
          </a:p>
        </p:txBody>
      </p:sp>
    </p:spTree>
    <p:extLst>
      <p:ext uri="{BB962C8B-B14F-4D97-AF65-F5344CB8AC3E}">
        <p14:creationId xmlns:p14="http://schemas.microsoft.com/office/powerpoint/2010/main" val="30329735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4" name="Rectangle 3"/>
          <p:cNvSpPr/>
          <p:nvPr/>
        </p:nvSpPr>
        <p:spPr>
          <a:xfrm>
            <a:off x="30030" y="1772816"/>
            <a:ext cx="9133209" cy="2677656"/>
          </a:xfrm>
          <a:prstGeom prst="rect">
            <a:avLst/>
          </a:prstGeom>
        </p:spPr>
        <p:txBody>
          <a:bodyPr wrap="square">
            <a:spAutoFit/>
          </a:bodyPr>
          <a:lstStyle/>
          <a:p>
            <a:r>
              <a:rPr lang="fr-FR" sz="2800" dirty="0">
                <a:solidFill>
                  <a:schemeClr val="tx2"/>
                </a:solidFill>
                <a:latin typeface="Raleway"/>
              </a:rPr>
              <a:t>En 2019, de plus en plus de personnes effectuent des recherches sur Google à partir de leurs appareils mobiles. Google utilisera donc la version mobile d’un site Web « </a:t>
            </a:r>
            <a:r>
              <a:rPr lang="fr-FR" sz="2800" i="1" dirty="0">
                <a:solidFill>
                  <a:schemeClr val="tx2"/>
                </a:solidFill>
                <a:latin typeface="Raleway"/>
              </a:rPr>
              <a:t>pour classer les pages de ce site, pour comprendre les données structurées et pour afficher des extraits de ces pages dans nos résultats</a:t>
            </a:r>
            <a:r>
              <a:rPr lang="fr-FR" sz="2800" dirty="0">
                <a:solidFill>
                  <a:schemeClr val="tx2"/>
                </a:solidFill>
                <a:latin typeface="Raleway"/>
              </a:rPr>
              <a:t> ».</a:t>
            </a:r>
            <a:endParaRPr lang="fr-FR" sz="2800" dirty="0">
              <a:solidFill>
                <a:schemeClr val="tx2"/>
              </a:solidFill>
            </a:endParaRPr>
          </a:p>
        </p:txBody>
      </p:sp>
    </p:spTree>
    <p:extLst>
      <p:ext uri="{BB962C8B-B14F-4D97-AF65-F5344CB8AC3E}">
        <p14:creationId xmlns:p14="http://schemas.microsoft.com/office/powerpoint/2010/main" val="19559760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19239" y="1089214"/>
            <a:ext cx="9144000" cy="954107"/>
          </a:xfrm>
          <a:prstGeom prst="rect">
            <a:avLst/>
          </a:prstGeom>
        </p:spPr>
        <p:txBody>
          <a:bodyPr wrap="square">
            <a:spAutoFit/>
          </a:bodyPr>
          <a:lstStyle/>
          <a:p>
            <a:pPr algn="ctr" fontAlgn="base"/>
            <a:r>
              <a:rPr lang="fr-FR" sz="2800" dirty="0">
                <a:solidFill>
                  <a:schemeClr val="tx2"/>
                </a:solidFill>
                <a:latin typeface="Raleway"/>
              </a:rPr>
              <a:t>L’indexation « Mobile First » est </a:t>
            </a:r>
          </a:p>
          <a:p>
            <a:pPr algn="ctr" fontAlgn="base"/>
            <a:r>
              <a:rPr lang="fr-FR" sz="2800" dirty="0">
                <a:solidFill>
                  <a:schemeClr val="tx2"/>
                </a:solidFill>
                <a:latin typeface="Raleway"/>
              </a:rPr>
              <a:t>la nouvelle valeur par défaut</a:t>
            </a:r>
            <a:endParaRPr lang="fr-FR" sz="2800" i="0" dirty="0">
              <a:solidFill>
                <a:schemeClr val="tx2"/>
              </a:solidFill>
              <a:effectLst/>
              <a:latin typeface="Raleway"/>
            </a:endParaRPr>
          </a:p>
        </p:txBody>
      </p:sp>
      <p:sp>
        <p:nvSpPr>
          <p:cNvPr id="4" name="Rectangle 3"/>
          <p:cNvSpPr/>
          <p:nvPr/>
        </p:nvSpPr>
        <p:spPr>
          <a:xfrm>
            <a:off x="259945" y="2348880"/>
            <a:ext cx="8694712" cy="3416320"/>
          </a:xfrm>
          <a:prstGeom prst="rect">
            <a:avLst/>
          </a:prstGeom>
        </p:spPr>
        <p:txBody>
          <a:bodyPr wrap="square">
            <a:spAutoFit/>
          </a:bodyPr>
          <a:lstStyle/>
          <a:p>
            <a:pPr fontAlgn="base"/>
            <a:r>
              <a:rPr lang="fr-FR" sz="2400" dirty="0">
                <a:solidFill>
                  <a:schemeClr val="tx2"/>
                </a:solidFill>
                <a:latin typeface="Raleway"/>
              </a:rPr>
              <a:t>En conséquence de ce changement, à partir du </a:t>
            </a:r>
            <a:r>
              <a:rPr lang="fr-FR" sz="2400" b="1" i="1" dirty="0">
                <a:solidFill>
                  <a:schemeClr val="tx2"/>
                </a:solidFill>
                <a:latin typeface="Raleway"/>
              </a:rPr>
              <a:t>1er juillet 2019</a:t>
            </a:r>
            <a:r>
              <a:rPr lang="fr-FR" sz="2400" dirty="0">
                <a:solidFill>
                  <a:schemeClr val="tx2"/>
                </a:solidFill>
                <a:latin typeface="Raleway"/>
              </a:rPr>
              <a:t>, Google autorisera par défaut l’indexation « </a:t>
            </a:r>
            <a:r>
              <a:rPr lang="fr-FR" sz="2400" i="1" dirty="0">
                <a:solidFill>
                  <a:schemeClr val="tx2"/>
                </a:solidFill>
                <a:latin typeface="inherit"/>
              </a:rPr>
              <a:t>mobile first</a:t>
            </a:r>
            <a:r>
              <a:rPr lang="fr-FR" sz="2400" dirty="0">
                <a:solidFill>
                  <a:schemeClr val="tx2"/>
                </a:solidFill>
                <a:latin typeface="Raleway"/>
              </a:rPr>
              <a:t> » des sites Web pour « </a:t>
            </a:r>
            <a:r>
              <a:rPr lang="fr-FR" sz="2400" i="1" dirty="0">
                <a:solidFill>
                  <a:schemeClr val="tx2"/>
                </a:solidFill>
                <a:latin typeface="inherit"/>
              </a:rPr>
              <a:t>tous les nouveaux sites Web, auparavant inconnus de Google Recherche</a:t>
            </a:r>
            <a:r>
              <a:rPr lang="fr-FR" sz="2400" dirty="0">
                <a:solidFill>
                  <a:schemeClr val="tx2"/>
                </a:solidFill>
                <a:latin typeface="Raleway"/>
              </a:rPr>
              <a:t> ». Ceci est réalisé à l’aide d’un smartphone </a:t>
            </a:r>
            <a:r>
              <a:rPr lang="fr-FR" sz="2400" dirty="0" err="1">
                <a:solidFill>
                  <a:schemeClr val="tx2"/>
                </a:solidFill>
                <a:latin typeface="Raleway"/>
              </a:rPr>
              <a:t>Googlebot</a:t>
            </a:r>
            <a:r>
              <a:rPr lang="fr-FR" sz="2400" dirty="0">
                <a:solidFill>
                  <a:schemeClr val="tx2"/>
                </a:solidFill>
                <a:latin typeface="Raleway"/>
              </a:rPr>
              <a:t> qui parcourt le Web à la recherche de contenu.</a:t>
            </a:r>
          </a:p>
          <a:p>
            <a:pPr fontAlgn="base"/>
            <a:r>
              <a:rPr lang="fr-FR" sz="2400" dirty="0">
                <a:solidFill>
                  <a:schemeClr val="tx2"/>
                </a:solidFill>
                <a:latin typeface="Raleway"/>
              </a:rPr>
              <a:t>Pour faire face à ce développement, </a:t>
            </a:r>
            <a:r>
              <a:rPr lang="fr-FR" sz="2400" b="1" dirty="0">
                <a:solidFill>
                  <a:schemeClr val="tx2"/>
                </a:solidFill>
                <a:latin typeface="inherit"/>
              </a:rPr>
              <a:t>toute personne qui met en place un nouveau site Web devrait utiliser une conception </a:t>
            </a:r>
            <a:r>
              <a:rPr lang="fr-FR" sz="2400" b="1" i="1" dirty="0">
                <a:solidFill>
                  <a:schemeClr val="tx2"/>
                </a:solidFill>
                <a:latin typeface="inherit"/>
              </a:rPr>
              <a:t>responsive</a:t>
            </a:r>
            <a:r>
              <a:rPr lang="fr-FR" sz="2400" dirty="0">
                <a:solidFill>
                  <a:schemeClr val="tx2"/>
                </a:solidFill>
                <a:latin typeface="Raleway"/>
              </a:rPr>
              <a:t>. </a:t>
            </a:r>
            <a:endParaRPr lang="fr-FR" sz="2400" b="0" i="0" dirty="0">
              <a:solidFill>
                <a:schemeClr val="tx2"/>
              </a:solidFill>
              <a:effectLst/>
              <a:latin typeface="Raleway"/>
            </a:endParaRPr>
          </a:p>
        </p:txBody>
      </p:sp>
    </p:spTree>
    <p:extLst>
      <p:ext uri="{BB962C8B-B14F-4D97-AF65-F5344CB8AC3E}">
        <p14:creationId xmlns:p14="http://schemas.microsoft.com/office/powerpoint/2010/main" val="1291536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53</a:t>
            </a:fld>
            <a:endParaRPr lang="fr-FR" altLang="fr-FR"/>
          </a:p>
        </p:txBody>
      </p:sp>
      <p:sp>
        <p:nvSpPr>
          <p:cNvPr id="3" name="Rectangle 2"/>
          <p:cNvSpPr/>
          <p:nvPr/>
        </p:nvSpPr>
        <p:spPr>
          <a:xfrm>
            <a:off x="107504" y="1135052"/>
            <a:ext cx="9055735" cy="5262979"/>
          </a:xfrm>
          <a:prstGeom prst="rect">
            <a:avLst/>
          </a:prstGeom>
        </p:spPr>
        <p:txBody>
          <a:bodyPr wrap="square">
            <a:spAutoFit/>
          </a:bodyPr>
          <a:lstStyle/>
          <a:p>
            <a:pPr lvl="0" fontAlgn="base"/>
            <a:r>
              <a:rPr lang="fr-FR" sz="2400" dirty="0">
                <a:solidFill>
                  <a:schemeClr val="tx2"/>
                </a:solidFill>
                <a:latin typeface="Raleway"/>
              </a:rPr>
              <a:t>En un mot, un design </a:t>
            </a:r>
            <a:r>
              <a:rPr lang="fr-FR" sz="2400" i="1" dirty="0">
                <a:solidFill>
                  <a:schemeClr val="tx2"/>
                </a:solidFill>
                <a:latin typeface="inherit"/>
              </a:rPr>
              <a:t>responsive</a:t>
            </a:r>
            <a:r>
              <a:rPr lang="fr-FR" sz="2400" dirty="0">
                <a:solidFill>
                  <a:schemeClr val="tx2"/>
                </a:solidFill>
                <a:latin typeface="Raleway"/>
              </a:rPr>
              <a:t> signifie que votre site Web s’adaptera à tous les appareils, qu’il s’agisse d’un ordinateur de bureau, d’une tablette ou d’un smartphone.</a:t>
            </a:r>
          </a:p>
          <a:p>
            <a:pPr lvl="0" fontAlgn="base"/>
            <a:r>
              <a:rPr lang="fr-FR" sz="2400" dirty="0">
                <a:solidFill>
                  <a:schemeClr val="tx2"/>
                </a:solidFill>
                <a:latin typeface="Raleway"/>
              </a:rPr>
              <a:t>Pour les sites établis, Google continuera de « </a:t>
            </a:r>
            <a:r>
              <a:rPr lang="fr-FR" sz="2400" i="1" dirty="0">
                <a:solidFill>
                  <a:schemeClr val="tx2"/>
                </a:solidFill>
                <a:latin typeface="inherit"/>
              </a:rPr>
              <a:t>déterminer s’ils sont prêts pour l’indexation mobile en fonction de la parité du contenu (texte, images, vidéos, liens), des données structurées et autres métadonnées (par exemple, titres et descriptions, </a:t>
            </a:r>
            <a:r>
              <a:rPr lang="fr-FR" sz="2400" i="1" dirty="0" err="1">
                <a:solidFill>
                  <a:schemeClr val="tx2"/>
                </a:solidFill>
                <a:latin typeface="inherit"/>
              </a:rPr>
              <a:t>meta</a:t>
            </a:r>
            <a:r>
              <a:rPr lang="fr-FR" sz="2400" i="1" dirty="0">
                <a:solidFill>
                  <a:schemeClr val="tx2"/>
                </a:solidFill>
                <a:latin typeface="inherit"/>
              </a:rPr>
              <a:t> tags robots)</a:t>
            </a:r>
            <a:r>
              <a:rPr lang="fr-FR" sz="2400" dirty="0">
                <a:solidFill>
                  <a:schemeClr val="tx2"/>
                </a:solidFill>
                <a:latin typeface="Raleway"/>
              </a:rPr>
              <a:t> ».</a:t>
            </a:r>
          </a:p>
          <a:p>
            <a:pPr lvl="0" fontAlgn="base"/>
            <a:r>
              <a:rPr lang="fr-FR" sz="2400" dirty="0">
                <a:solidFill>
                  <a:schemeClr val="tx2"/>
                </a:solidFill>
                <a:latin typeface="Raleway"/>
              </a:rPr>
              <a:t>Sur le blog Google Webmaster Blog, Google </a:t>
            </a:r>
            <a:r>
              <a:rPr lang="fr-FR" sz="2400" b="1" u="sng" dirty="0">
                <a:solidFill>
                  <a:schemeClr val="tx2"/>
                </a:solidFill>
                <a:latin typeface="inherit"/>
                <a:hlinkClick r:id="rId2"/>
              </a:rPr>
              <a:t>a exprimé</a:t>
            </a:r>
            <a:r>
              <a:rPr lang="fr-FR" sz="2400" dirty="0">
                <a:solidFill>
                  <a:schemeClr val="tx2"/>
                </a:solidFill>
                <a:latin typeface="Raleway"/>
              </a:rPr>
              <a:t> sa gratitude, en disant : « </a:t>
            </a:r>
            <a:r>
              <a:rPr lang="fr-FR" sz="2400" i="1" dirty="0">
                <a:solidFill>
                  <a:schemeClr val="tx2"/>
                </a:solidFill>
                <a:latin typeface="inherit"/>
              </a:rPr>
              <a:t>Nous sommes heureux de voir comment le Web a évolué, centré initialement pour les ordinateurs de bureau, à devenir convivial pour les mobiles, et maintenant à être pour la plupart </a:t>
            </a:r>
            <a:r>
              <a:rPr lang="fr-FR" sz="2400" i="1" dirty="0" err="1">
                <a:solidFill>
                  <a:schemeClr val="tx2"/>
                </a:solidFill>
                <a:latin typeface="inherit"/>
              </a:rPr>
              <a:t>crawlable</a:t>
            </a:r>
            <a:r>
              <a:rPr lang="fr-FR" sz="2400" i="1" dirty="0">
                <a:solidFill>
                  <a:schemeClr val="tx2"/>
                </a:solidFill>
                <a:latin typeface="inherit"/>
              </a:rPr>
              <a:t> et </a:t>
            </a:r>
            <a:r>
              <a:rPr lang="fr-FR" sz="2400" i="1" dirty="0" err="1">
                <a:solidFill>
                  <a:schemeClr val="tx2"/>
                </a:solidFill>
                <a:latin typeface="inherit"/>
              </a:rPr>
              <a:t>indexable</a:t>
            </a:r>
            <a:r>
              <a:rPr lang="fr-FR" sz="2400" i="1" dirty="0">
                <a:solidFill>
                  <a:schemeClr val="tx2"/>
                </a:solidFill>
                <a:latin typeface="inherit"/>
              </a:rPr>
              <a:t> avec les user-agents mobiles !</a:t>
            </a:r>
            <a:r>
              <a:rPr lang="fr-FR" sz="2400" dirty="0">
                <a:solidFill>
                  <a:schemeClr val="tx2"/>
                </a:solidFill>
                <a:latin typeface="Raleway"/>
              </a:rPr>
              <a:t> ».</a:t>
            </a:r>
          </a:p>
        </p:txBody>
      </p:sp>
      <p:sp>
        <p:nvSpPr>
          <p:cNvPr id="4" name="Rectangle 3"/>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7" name="Rectangle 6"/>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sp>
        <p:nvSpPr>
          <p:cNvPr id="8"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9" name="Rectangle 8"/>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1"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pic>
        <p:nvPicPr>
          <p:cNvPr id="12" name="Imag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Tree>
    <p:extLst>
      <p:ext uri="{BB962C8B-B14F-4D97-AF65-F5344CB8AC3E}">
        <p14:creationId xmlns:p14="http://schemas.microsoft.com/office/powerpoint/2010/main" val="25749812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649" y="1065551"/>
            <a:ext cx="9080058" cy="6124754"/>
          </a:xfrm>
          <a:prstGeom prst="rect">
            <a:avLst/>
          </a:prstGeom>
        </p:spPr>
        <p:txBody>
          <a:bodyPr wrap="square">
            <a:spAutoFit/>
          </a:bodyPr>
          <a:lstStyle/>
          <a:p>
            <a:r>
              <a:rPr lang="fr-FR" sz="2800" dirty="0">
                <a:solidFill>
                  <a:schemeClr val="tx2"/>
                </a:solidFill>
              </a:rPr>
              <a:t>L’indexation « Mobile First » donne un sens absolu.</a:t>
            </a:r>
          </a:p>
          <a:p>
            <a:endParaRPr lang="fr-FR" sz="2800" dirty="0">
              <a:solidFill>
                <a:schemeClr val="tx2"/>
              </a:solidFill>
            </a:endParaRPr>
          </a:p>
          <a:p>
            <a:r>
              <a:rPr lang="fr-FR" sz="2800" dirty="0">
                <a:solidFill>
                  <a:schemeClr val="tx2"/>
                </a:solidFill>
              </a:rPr>
              <a:t>La plupart des gens utilisent leurs smartphones durant la journée, cette décision a un sens absolu. </a:t>
            </a:r>
          </a:p>
          <a:p>
            <a:r>
              <a:rPr lang="fr-FR" sz="2800" dirty="0">
                <a:solidFill>
                  <a:schemeClr val="tx2"/>
                </a:solidFill>
              </a:rPr>
              <a:t>Et, ce constat est plus important avec les habitants des pays en développement qui n’ont souvent accès à Internet que grâce à leurs smartphones.</a:t>
            </a:r>
          </a:p>
          <a:p>
            <a:endParaRPr lang="fr-FR" sz="2800" dirty="0">
              <a:solidFill>
                <a:schemeClr val="tx2"/>
              </a:solidFill>
            </a:endParaRPr>
          </a:p>
          <a:p>
            <a:r>
              <a:rPr lang="fr-FR" sz="2800" dirty="0">
                <a:solidFill>
                  <a:schemeClr val="tx2"/>
                </a:solidFill>
              </a:rPr>
              <a:t>Évidemment, pour tous les intégrateurs et développeurs Web, c’est un travail assez complexe. Cependant, il existe des outils pour nous aider. </a:t>
            </a:r>
          </a:p>
          <a:p>
            <a:endParaRPr lang="fr-FR" sz="2800" dirty="0">
              <a:solidFill>
                <a:schemeClr val="tx2"/>
              </a:solidFill>
            </a:endParaRPr>
          </a:p>
          <a:p>
            <a:endParaRPr lang="fr-FR" sz="2800" dirty="0">
              <a:solidFill>
                <a:schemeClr val="tx2"/>
              </a:solidFill>
            </a:endParaRPr>
          </a:p>
          <a:p>
            <a:endParaRPr lang="fr-FR" sz="2800" dirty="0">
              <a:solidFill>
                <a:schemeClr val="tx2"/>
              </a:solidFill>
            </a:endParaRPr>
          </a:p>
        </p:txBody>
      </p:sp>
    </p:spTree>
    <p:extLst>
      <p:ext uri="{BB962C8B-B14F-4D97-AF65-F5344CB8AC3E}">
        <p14:creationId xmlns:p14="http://schemas.microsoft.com/office/powerpoint/2010/main" val="22626938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35" y="1268760"/>
            <a:ext cx="9144000" cy="3108543"/>
          </a:xfrm>
          <a:prstGeom prst="rect">
            <a:avLst/>
          </a:prstGeom>
        </p:spPr>
        <p:txBody>
          <a:bodyPr wrap="square">
            <a:spAutoFit/>
          </a:bodyPr>
          <a:lstStyle/>
          <a:p>
            <a:r>
              <a:rPr lang="fr-FR" sz="2800" dirty="0">
                <a:solidFill>
                  <a:schemeClr val="tx2"/>
                </a:solidFill>
              </a:rPr>
              <a:t>Un site Web qui se charge en 5 secondes aura davantage de chances d’apparaître dans les résultats de recherche Google qu’un site Web nécessitant 120 secondes pour se charger.</a:t>
            </a:r>
          </a:p>
          <a:p>
            <a:r>
              <a:rPr lang="fr-FR" sz="2800" dirty="0">
                <a:solidFill>
                  <a:schemeClr val="tx2"/>
                </a:solidFill>
              </a:rPr>
              <a:t> </a:t>
            </a:r>
          </a:p>
          <a:p>
            <a:r>
              <a:rPr lang="fr-FR" sz="2800" dirty="0">
                <a:solidFill>
                  <a:schemeClr val="tx2"/>
                </a:solidFill>
              </a:rPr>
              <a:t>Dans le guide « </a:t>
            </a:r>
            <a:r>
              <a:rPr lang="fr-FR" sz="2800" dirty="0">
                <a:solidFill>
                  <a:schemeClr val="tx2"/>
                </a:solidFill>
                <a:hlinkClick r:id="rId2"/>
              </a:rPr>
              <a:t>Se préparer à l’indexation orientée mobile</a:t>
            </a:r>
            <a:r>
              <a:rPr lang="fr-FR" sz="2800" dirty="0">
                <a:solidFill>
                  <a:schemeClr val="tx2"/>
                </a:solidFill>
              </a:rPr>
              <a:t> », Google montre les différentes manières dont un propriétaire de site Web peut se préparer pour l’avenir.</a:t>
            </a:r>
          </a:p>
        </p:txBody>
      </p:sp>
    </p:spTree>
    <p:extLst>
      <p:ext uri="{BB962C8B-B14F-4D97-AF65-F5344CB8AC3E}">
        <p14:creationId xmlns:p14="http://schemas.microsoft.com/office/powerpoint/2010/main" val="18238336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1079104" y="1227679"/>
            <a:ext cx="8064896" cy="523220"/>
          </a:xfrm>
          <a:prstGeom prst="rect">
            <a:avLst/>
          </a:prstGeom>
        </p:spPr>
        <p:txBody>
          <a:bodyPr wrap="square">
            <a:spAutoFit/>
          </a:bodyPr>
          <a:lstStyle/>
          <a:p>
            <a:r>
              <a:rPr lang="fr-FR" sz="2800" dirty="0">
                <a:solidFill>
                  <a:schemeClr val="tx2"/>
                </a:solidFill>
              </a:rPr>
              <a:t>Vérification de la page web adaptée aux mobiles</a:t>
            </a:r>
          </a:p>
        </p:txBody>
      </p:sp>
      <p:sp>
        <p:nvSpPr>
          <p:cNvPr id="4" name="Rectangle 3"/>
          <p:cNvSpPr/>
          <p:nvPr/>
        </p:nvSpPr>
        <p:spPr>
          <a:xfrm>
            <a:off x="2042806" y="1924053"/>
            <a:ext cx="6489456" cy="369332"/>
          </a:xfrm>
          <a:prstGeom prst="rect">
            <a:avLst/>
          </a:prstGeom>
        </p:spPr>
        <p:txBody>
          <a:bodyPr wrap="square">
            <a:spAutoFit/>
          </a:bodyPr>
          <a:lstStyle/>
          <a:p>
            <a:r>
              <a:rPr lang="fr-FR" dirty="0">
                <a:hlinkClick r:id="rId5"/>
              </a:rPr>
              <a:t>https://search.google.com/test/mobile-friendly</a:t>
            </a:r>
            <a:endParaRPr lang="fr-FR" dirty="0"/>
          </a:p>
        </p:txBody>
      </p:sp>
      <p:pic>
        <p:nvPicPr>
          <p:cNvPr id="5" name="Image 4"/>
          <p:cNvPicPr>
            <a:picLocks noChangeAspect="1"/>
          </p:cNvPicPr>
          <p:nvPr/>
        </p:nvPicPr>
        <p:blipFill>
          <a:blip r:embed="rId6"/>
          <a:stretch>
            <a:fillRect/>
          </a:stretch>
        </p:blipFill>
        <p:spPr>
          <a:xfrm>
            <a:off x="897189" y="2536776"/>
            <a:ext cx="7184947" cy="3565823"/>
          </a:xfrm>
          <a:prstGeom prst="rect">
            <a:avLst/>
          </a:prstGeom>
        </p:spPr>
      </p:pic>
    </p:spTree>
    <p:extLst>
      <p:ext uri="{BB962C8B-B14F-4D97-AF65-F5344CB8AC3E}">
        <p14:creationId xmlns:p14="http://schemas.microsoft.com/office/powerpoint/2010/main" val="8706645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2" name="Image 1"/>
          <p:cNvPicPr>
            <a:picLocks noChangeAspect="1"/>
          </p:cNvPicPr>
          <p:nvPr/>
        </p:nvPicPr>
        <p:blipFill>
          <a:blip r:embed="rId5"/>
          <a:stretch>
            <a:fillRect/>
          </a:stretch>
        </p:blipFill>
        <p:spPr>
          <a:xfrm>
            <a:off x="298564" y="1628800"/>
            <a:ext cx="8233698" cy="3578539"/>
          </a:xfrm>
          <a:prstGeom prst="rect">
            <a:avLst/>
          </a:prstGeom>
        </p:spPr>
      </p:pic>
    </p:spTree>
    <p:extLst>
      <p:ext uri="{BB962C8B-B14F-4D97-AF65-F5344CB8AC3E}">
        <p14:creationId xmlns:p14="http://schemas.microsoft.com/office/powerpoint/2010/main" val="14711435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2" name="Image 1"/>
          <p:cNvPicPr>
            <a:picLocks noChangeAspect="1"/>
          </p:cNvPicPr>
          <p:nvPr/>
        </p:nvPicPr>
        <p:blipFill>
          <a:blip r:embed="rId5"/>
          <a:stretch>
            <a:fillRect/>
          </a:stretch>
        </p:blipFill>
        <p:spPr>
          <a:xfrm>
            <a:off x="2273525" y="1198819"/>
            <a:ext cx="4602731" cy="2002070"/>
          </a:xfrm>
          <a:prstGeom prst="rect">
            <a:avLst/>
          </a:prstGeom>
        </p:spPr>
      </p:pic>
      <p:pic>
        <p:nvPicPr>
          <p:cNvPr id="5" name="Image 4">
            <a:extLst>
              <a:ext uri="{FF2B5EF4-FFF2-40B4-BE49-F238E27FC236}">
                <a16:creationId xmlns:a16="http://schemas.microsoft.com/office/drawing/2014/main" id="{B2304AFB-0816-41A5-90B2-77D8BB710F4A}"/>
              </a:ext>
            </a:extLst>
          </p:cNvPr>
          <p:cNvPicPr>
            <a:picLocks noChangeAspect="1"/>
          </p:cNvPicPr>
          <p:nvPr/>
        </p:nvPicPr>
        <p:blipFill>
          <a:blip r:embed="rId6"/>
          <a:stretch>
            <a:fillRect/>
          </a:stretch>
        </p:blipFill>
        <p:spPr>
          <a:xfrm>
            <a:off x="901082" y="2780928"/>
            <a:ext cx="7380312" cy="3377431"/>
          </a:xfrm>
          <a:prstGeom prst="rect">
            <a:avLst/>
          </a:prstGeom>
        </p:spPr>
      </p:pic>
    </p:spTree>
    <p:extLst>
      <p:ext uri="{BB962C8B-B14F-4D97-AF65-F5344CB8AC3E}">
        <p14:creationId xmlns:p14="http://schemas.microsoft.com/office/powerpoint/2010/main" val="19291716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2" name="Image 1"/>
          <p:cNvPicPr>
            <a:picLocks noChangeAspect="1"/>
          </p:cNvPicPr>
          <p:nvPr/>
        </p:nvPicPr>
        <p:blipFill>
          <a:blip r:embed="rId5"/>
          <a:stretch>
            <a:fillRect/>
          </a:stretch>
        </p:blipFill>
        <p:spPr>
          <a:xfrm>
            <a:off x="105635" y="1360107"/>
            <a:ext cx="8932729" cy="3341502"/>
          </a:xfrm>
          <a:prstGeom prst="rect">
            <a:avLst/>
          </a:prstGeom>
        </p:spPr>
      </p:pic>
      <p:cxnSp>
        <p:nvCxnSpPr>
          <p:cNvPr id="5" name="Connecteur droit avec flèche 4"/>
          <p:cNvCxnSpPr/>
          <p:nvPr/>
        </p:nvCxnSpPr>
        <p:spPr>
          <a:xfrm flipH="1" flipV="1">
            <a:off x="1492226" y="3573016"/>
            <a:ext cx="216000" cy="1637221"/>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99654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9" name="Text Box 3"/>
          <p:cNvSpPr txBox="1">
            <a:spLocks noChangeArrowheads="1"/>
          </p:cNvSpPr>
          <p:nvPr/>
        </p:nvSpPr>
        <p:spPr bwMode="auto">
          <a:xfrm>
            <a:off x="3118805" y="6158647"/>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5395" y="6158647"/>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0061" y="6176457"/>
            <a:ext cx="368544" cy="449624"/>
          </a:xfrm>
          <a:prstGeom prst="rect">
            <a:avLst/>
          </a:prstGeom>
        </p:spPr>
      </p:pic>
      <p:sp>
        <p:nvSpPr>
          <p:cNvPr id="12" name="WordArt 2"/>
          <p:cNvSpPr>
            <a:spLocks noChangeArrowheads="1" noChangeShapeType="1" noTextEdit="1"/>
          </p:cNvSpPr>
          <p:nvPr/>
        </p:nvSpPr>
        <p:spPr bwMode="auto">
          <a:xfrm>
            <a:off x="3359673" y="6287767"/>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44" y="6162093"/>
            <a:ext cx="1168385" cy="463987"/>
          </a:xfrm>
          <a:prstGeom prst="rect">
            <a:avLst/>
          </a:prstGeom>
        </p:spPr>
      </p:pic>
      <p:sp>
        <p:nvSpPr>
          <p:cNvPr id="2" name="Rectangle 1">
            <a:hlinkClick r:id="rId5" action="ppaction://hlinksldjump"/>
          </p:cNvPr>
          <p:cNvSpPr/>
          <p:nvPr/>
        </p:nvSpPr>
        <p:spPr>
          <a:xfrm>
            <a:off x="834120" y="3190908"/>
            <a:ext cx="4572000" cy="523220"/>
          </a:xfrm>
          <a:prstGeom prst="rect">
            <a:avLst/>
          </a:prstGeom>
        </p:spPr>
        <p:txBody>
          <a:bodyPr>
            <a:spAutoFit/>
          </a:bodyPr>
          <a:lstStyle/>
          <a:p>
            <a:r>
              <a:rPr lang="fr-FR" sz="2800" dirty="0">
                <a:solidFill>
                  <a:schemeClr val="tx2"/>
                </a:solidFill>
                <a:latin typeface="-apple-system"/>
              </a:rPr>
              <a:t>Le </a:t>
            </a:r>
            <a:r>
              <a:rPr lang="fr-FR" sz="2800" b="1" i="1" dirty="0">
                <a:solidFill>
                  <a:schemeClr val="tx2"/>
                </a:solidFill>
                <a:latin typeface="-apple-system"/>
              </a:rPr>
              <a:t>Mobile first </a:t>
            </a:r>
            <a:endParaRPr lang="fr-FR" sz="2800" b="1" i="1" dirty="0"/>
          </a:p>
        </p:txBody>
      </p:sp>
      <p:sp>
        <p:nvSpPr>
          <p:cNvPr id="17" name="Rectangle 16">
            <a:hlinkClick r:id="rId6" action="ppaction://hlinksldjump"/>
          </p:cNvPr>
          <p:cNvSpPr/>
          <p:nvPr/>
        </p:nvSpPr>
        <p:spPr>
          <a:xfrm>
            <a:off x="834120" y="2364145"/>
            <a:ext cx="4572000" cy="523220"/>
          </a:xfrm>
          <a:prstGeom prst="rect">
            <a:avLst/>
          </a:prstGeom>
        </p:spPr>
        <p:txBody>
          <a:bodyPr>
            <a:spAutoFit/>
          </a:bodyPr>
          <a:lstStyle/>
          <a:p>
            <a:r>
              <a:rPr lang="fr-FR" sz="2800" dirty="0">
                <a:solidFill>
                  <a:schemeClr val="tx2"/>
                </a:solidFill>
                <a:latin typeface="-apple-system"/>
              </a:rPr>
              <a:t>Le </a:t>
            </a:r>
            <a:r>
              <a:rPr lang="fr-FR" sz="2800" b="1" i="1" dirty="0" err="1">
                <a:solidFill>
                  <a:schemeClr val="tx2"/>
                </a:solidFill>
                <a:latin typeface="-apple-system"/>
              </a:rPr>
              <a:t>Viewport</a:t>
            </a:r>
            <a:r>
              <a:rPr lang="fr-FR" sz="2800" dirty="0">
                <a:solidFill>
                  <a:schemeClr val="tx2"/>
                </a:solidFill>
                <a:latin typeface="-apple-system"/>
              </a:rPr>
              <a:t> </a:t>
            </a:r>
            <a:endParaRPr lang="fr-FR" sz="2800" dirty="0"/>
          </a:p>
        </p:txBody>
      </p:sp>
      <p:sp>
        <p:nvSpPr>
          <p:cNvPr id="18" name="Rectangle 17">
            <a:hlinkClick r:id="rId7" action="ppaction://hlinksldjump"/>
          </p:cNvPr>
          <p:cNvSpPr/>
          <p:nvPr/>
        </p:nvSpPr>
        <p:spPr>
          <a:xfrm>
            <a:off x="834120" y="3918836"/>
            <a:ext cx="6696744" cy="523220"/>
          </a:xfrm>
          <a:prstGeom prst="rect">
            <a:avLst/>
          </a:prstGeom>
        </p:spPr>
        <p:txBody>
          <a:bodyPr wrap="square">
            <a:spAutoFit/>
          </a:bodyPr>
          <a:lstStyle/>
          <a:p>
            <a:r>
              <a:rPr lang="fr-FR" sz="2800" b="1" i="1" dirty="0">
                <a:solidFill>
                  <a:schemeClr val="tx2"/>
                </a:solidFill>
                <a:latin typeface="-apple-system"/>
              </a:rPr>
              <a:t>La feuille de style spécifique</a:t>
            </a:r>
            <a:r>
              <a:rPr lang="fr-FR" sz="2800" dirty="0">
                <a:solidFill>
                  <a:schemeClr val="tx2"/>
                </a:solidFill>
                <a:latin typeface="-apple-system"/>
              </a:rPr>
              <a:t> </a:t>
            </a:r>
            <a:endParaRPr lang="fr-FR" sz="2800" dirty="0"/>
          </a:p>
        </p:txBody>
      </p:sp>
      <p:sp>
        <p:nvSpPr>
          <p:cNvPr id="19" name="Rectangle 18">
            <a:hlinkClick r:id="rId8" action="ppaction://hlinksldjump"/>
          </p:cNvPr>
          <p:cNvSpPr/>
          <p:nvPr/>
        </p:nvSpPr>
        <p:spPr>
          <a:xfrm>
            <a:off x="834120" y="1723597"/>
            <a:ext cx="7503446" cy="523220"/>
          </a:xfrm>
          <a:prstGeom prst="rect">
            <a:avLst/>
          </a:prstGeom>
        </p:spPr>
        <p:txBody>
          <a:bodyPr wrap="square">
            <a:spAutoFit/>
          </a:bodyPr>
          <a:lstStyle/>
          <a:p>
            <a:r>
              <a:rPr lang="fr-FR" sz="2800" dirty="0">
                <a:solidFill>
                  <a:schemeClr val="tx2"/>
                </a:solidFill>
                <a:latin typeface="-apple-system"/>
              </a:rPr>
              <a:t>Pourquoi créer un </a:t>
            </a:r>
            <a:r>
              <a:rPr lang="fr-FR" sz="2800" b="1" i="1" dirty="0">
                <a:solidFill>
                  <a:srgbClr val="002060"/>
                </a:solidFill>
                <a:latin typeface="-apple-system"/>
              </a:rPr>
              <a:t>site pour mobile ?</a:t>
            </a:r>
            <a:r>
              <a:rPr lang="fr-FR" sz="2800" dirty="0">
                <a:solidFill>
                  <a:schemeClr val="tx2"/>
                </a:solidFill>
                <a:latin typeface="-apple-system"/>
              </a:rPr>
              <a:t> </a:t>
            </a:r>
            <a:endParaRPr lang="fr-FR" sz="2800" dirty="0"/>
          </a:p>
        </p:txBody>
      </p:sp>
      <p:pic>
        <p:nvPicPr>
          <p:cNvPr id="21" name="Image 20"/>
          <p:cNvPicPr>
            <a:picLocks noChangeAspect="1"/>
          </p:cNvPicPr>
          <p:nvPr/>
        </p:nvPicPr>
        <p:blipFill>
          <a:blip r:embed="rId9"/>
          <a:stretch>
            <a:fillRect/>
          </a:stretch>
        </p:blipFill>
        <p:spPr>
          <a:xfrm>
            <a:off x="3498416" y="4559379"/>
            <a:ext cx="2499731" cy="743785"/>
          </a:xfrm>
          <a:prstGeom prst="rect">
            <a:avLst/>
          </a:prstGeom>
        </p:spPr>
      </p:pic>
      <p:sp>
        <p:nvSpPr>
          <p:cNvPr id="22" name="Rectangle 21">
            <a:hlinkClick r:id="rId10" action="ppaction://hlinksldjump"/>
          </p:cNvPr>
          <p:cNvSpPr/>
          <p:nvPr/>
        </p:nvSpPr>
        <p:spPr>
          <a:xfrm>
            <a:off x="834120" y="4674623"/>
            <a:ext cx="6696744" cy="523220"/>
          </a:xfrm>
          <a:prstGeom prst="rect">
            <a:avLst/>
          </a:prstGeom>
        </p:spPr>
        <p:txBody>
          <a:bodyPr wrap="square">
            <a:spAutoFit/>
          </a:bodyPr>
          <a:lstStyle/>
          <a:p>
            <a:r>
              <a:rPr lang="fr-FR" sz="2800" b="1" i="1" dirty="0">
                <a:solidFill>
                  <a:schemeClr val="tx2"/>
                </a:solidFill>
                <a:latin typeface="-apple-system"/>
              </a:rPr>
              <a:t>Le </a:t>
            </a:r>
            <a:r>
              <a:rPr lang="fr-FR" sz="2800" b="1" i="1" dirty="0" err="1">
                <a:solidFill>
                  <a:schemeClr val="tx2"/>
                </a:solidFill>
                <a:latin typeface="-apple-system"/>
              </a:rPr>
              <a:t>frameworks</a:t>
            </a:r>
            <a:r>
              <a:rPr lang="fr-FR" sz="2800" b="1" i="1" dirty="0">
                <a:solidFill>
                  <a:schemeClr val="tx2"/>
                </a:solidFill>
                <a:latin typeface="-apple-system"/>
              </a:rPr>
              <a:t> </a:t>
            </a:r>
            <a:r>
              <a:rPr lang="fr-FR" sz="2800" dirty="0">
                <a:solidFill>
                  <a:schemeClr val="tx2"/>
                </a:solidFill>
                <a:latin typeface="-apple-system"/>
              </a:rPr>
              <a:t> </a:t>
            </a:r>
            <a:endParaRPr lang="fr-FR" sz="2800" dirty="0"/>
          </a:p>
        </p:txBody>
      </p:sp>
      <p:sp>
        <p:nvSpPr>
          <p:cNvPr id="4" name="Rectangle 3"/>
          <p:cNvSpPr/>
          <p:nvPr/>
        </p:nvSpPr>
        <p:spPr>
          <a:xfrm>
            <a:off x="3229986" y="1077619"/>
            <a:ext cx="2169185" cy="584775"/>
          </a:xfrm>
          <a:prstGeom prst="rect">
            <a:avLst/>
          </a:prstGeom>
        </p:spPr>
        <p:txBody>
          <a:bodyPr wrap="none">
            <a:spAutoFit/>
          </a:bodyPr>
          <a:lstStyle/>
          <a:p>
            <a:pPr algn="ctr"/>
            <a:r>
              <a:rPr lang="fr-FR" sz="3200" b="1" dirty="0">
                <a:solidFill>
                  <a:schemeClr val="tx2"/>
                </a:solidFill>
                <a:latin typeface="-apple-system"/>
              </a:rPr>
              <a:t>Sommaire</a:t>
            </a:r>
          </a:p>
        </p:txBody>
      </p:sp>
      <p:sp>
        <p:nvSpPr>
          <p:cNvPr id="23" name="Rectangle 22">
            <a:hlinkClick r:id="rId11" action="ppaction://hlinksldjump"/>
          </p:cNvPr>
          <p:cNvSpPr/>
          <p:nvPr/>
        </p:nvSpPr>
        <p:spPr>
          <a:xfrm>
            <a:off x="834120" y="5191578"/>
            <a:ext cx="6696744" cy="523220"/>
          </a:xfrm>
          <a:prstGeom prst="rect">
            <a:avLst/>
          </a:prstGeom>
        </p:spPr>
        <p:txBody>
          <a:bodyPr wrap="square">
            <a:spAutoFit/>
          </a:bodyPr>
          <a:lstStyle/>
          <a:p>
            <a:r>
              <a:rPr lang="fr-FR" sz="2800" b="1" i="1" dirty="0">
                <a:solidFill>
                  <a:schemeClr val="tx2"/>
                </a:solidFill>
                <a:latin typeface="-apple-system"/>
              </a:rPr>
              <a:t>	- des exemples</a:t>
            </a:r>
            <a:r>
              <a:rPr lang="fr-FR" sz="2800" dirty="0">
                <a:solidFill>
                  <a:schemeClr val="tx2"/>
                </a:solidFill>
                <a:latin typeface="-apple-system"/>
              </a:rPr>
              <a:t> </a:t>
            </a:r>
            <a:endParaRPr lang="fr-FR" sz="2800" dirty="0"/>
          </a:p>
        </p:txBody>
      </p:sp>
      <p:sp>
        <p:nvSpPr>
          <p:cNvPr id="24" name="Rectangle 23">
            <a:hlinkClick r:id="rId12" action="ppaction://hlinksldjump"/>
          </p:cNvPr>
          <p:cNvSpPr/>
          <p:nvPr/>
        </p:nvSpPr>
        <p:spPr>
          <a:xfrm>
            <a:off x="824505" y="5647219"/>
            <a:ext cx="6696744" cy="523220"/>
          </a:xfrm>
          <a:prstGeom prst="rect">
            <a:avLst/>
          </a:prstGeom>
        </p:spPr>
        <p:txBody>
          <a:bodyPr wrap="square">
            <a:spAutoFit/>
          </a:bodyPr>
          <a:lstStyle/>
          <a:p>
            <a:r>
              <a:rPr lang="fr-FR" sz="2800" b="1" i="1" dirty="0">
                <a:solidFill>
                  <a:schemeClr val="tx2"/>
                </a:solidFill>
                <a:latin typeface="-apple-system"/>
              </a:rPr>
              <a:t>	- </a:t>
            </a:r>
            <a:r>
              <a:rPr lang="fr-FR" sz="2800" b="1" i="1" dirty="0" err="1">
                <a:solidFill>
                  <a:schemeClr val="tx2"/>
                </a:solidFill>
                <a:latin typeface="-apple-system"/>
              </a:rPr>
              <a:t>Bootstrap</a:t>
            </a:r>
            <a:r>
              <a:rPr lang="fr-FR" sz="2800" b="1" i="1" dirty="0">
                <a:solidFill>
                  <a:schemeClr val="tx2"/>
                </a:solidFill>
                <a:latin typeface="-apple-system"/>
              </a:rPr>
              <a:t> CDN</a:t>
            </a:r>
            <a:r>
              <a:rPr lang="fr-FR" sz="2800" dirty="0">
                <a:solidFill>
                  <a:schemeClr val="tx2"/>
                </a:solidFill>
                <a:latin typeface="-apple-system"/>
              </a:rPr>
              <a:t> </a:t>
            </a:r>
            <a:endParaRPr lang="fr-FR" sz="2800" dirty="0"/>
          </a:p>
        </p:txBody>
      </p:sp>
    </p:spTree>
    <p:extLst>
      <p:ext uri="{BB962C8B-B14F-4D97-AF65-F5344CB8AC3E}">
        <p14:creationId xmlns:p14="http://schemas.microsoft.com/office/powerpoint/2010/main" val="348069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2" name="Image 1"/>
          <p:cNvPicPr>
            <a:picLocks noChangeAspect="1"/>
          </p:cNvPicPr>
          <p:nvPr/>
        </p:nvPicPr>
        <p:blipFill>
          <a:blip r:embed="rId5"/>
          <a:stretch>
            <a:fillRect/>
          </a:stretch>
        </p:blipFill>
        <p:spPr>
          <a:xfrm>
            <a:off x="323528" y="1556792"/>
            <a:ext cx="7949520" cy="3680657"/>
          </a:xfrm>
          <a:prstGeom prst="rect">
            <a:avLst/>
          </a:prstGeom>
        </p:spPr>
      </p:pic>
    </p:spTree>
    <p:extLst>
      <p:ext uri="{BB962C8B-B14F-4D97-AF65-F5344CB8AC3E}">
        <p14:creationId xmlns:p14="http://schemas.microsoft.com/office/powerpoint/2010/main" val="33146589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4" name="Image 3">
            <a:extLst>
              <a:ext uri="{FF2B5EF4-FFF2-40B4-BE49-F238E27FC236}">
                <a16:creationId xmlns:a16="http://schemas.microsoft.com/office/drawing/2014/main" id="{4894AC7F-9883-4597-9231-5F187B3A7A24}"/>
              </a:ext>
            </a:extLst>
          </p:cNvPr>
          <p:cNvPicPr>
            <a:picLocks noChangeAspect="1"/>
          </p:cNvPicPr>
          <p:nvPr/>
        </p:nvPicPr>
        <p:blipFill>
          <a:blip r:embed="rId5"/>
          <a:stretch>
            <a:fillRect/>
          </a:stretch>
        </p:blipFill>
        <p:spPr>
          <a:xfrm>
            <a:off x="1504707" y="1063639"/>
            <a:ext cx="6173061" cy="5287113"/>
          </a:xfrm>
          <a:prstGeom prst="rect">
            <a:avLst/>
          </a:prstGeom>
        </p:spPr>
      </p:pic>
    </p:spTree>
    <p:extLst>
      <p:ext uri="{BB962C8B-B14F-4D97-AF65-F5344CB8AC3E}">
        <p14:creationId xmlns:p14="http://schemas.microsoft.com/office/powerpoint/2010/main" val="37052249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4" name="Rectangle 3"/>
          <p:cNvSpPr/>
          <p:nvPr/>
        </p:nvSpPr>
        <p:spPr>
          <a:xfrm>
            <a:off x="251520" y="1166294"/>
            <a:ext cx="9073008" cy="707886"/>
          </a:xfrm>
          <a:prstGeom prst="rect">
            <a:avLst/>
          </a:prstGeom>
        </p:spPr>
        <p:txBody>
          <a:bodyPr wrap="square">
            <a:spAutoFit/>
          </a:bodyPr>
          <a:lstStyle/>
          <a:p>
            <a:r>
              <a:rPr lang="fr-FR" sz="4000" dirty="0">
                <a:solidFill>
                  <a:schemeClr val="tx2"/>
                </a:solidFill>
              </a:rPr>
              <a:t>Comment visualiser comme sur un mobile</a:t>
            </a:r>
          </a:p>
        </p:txBody>
      </p:sp>
      <p:pic>
        <p:nvPicPr>
          <p:cNvPr id="5" name="Image 4"/>
          <p:cNvPicPr>
            <a:picLocks noChangeAspect="1"/>
          </p:cNvPicPr>
          <p:nvPr/>
        </p:nvPicPr>
        <p:blipFill>
          <a:blip r:embed="rId5"/>
          <a:stretch>
            <a:fillRect/>
          </a:stretch>
        </p:blipFill>
        <p:spPr>
          <a:xfrm>
            <a:off x="279269" y="1775880"/>
            <a:ext cx="8357672" cy="4460350"/>
          </a:xfrm>
          <a:prstGeom prst="rect">
            <a:avLst/>
          </a:prstGeom>
        </p:spPr>
      </p:pic>
      <p:sp>
        <p:nvSpPr>
          <p:cNvPr id="18" name="Rectangle 17"/>
          <p:cNvSpPr/>
          <p:nvPr/>
        </p:nvSpPr>
        <p:spPr>
          <a:xfrm>
            <a:off x="4113665" y="3636723"/>
            <a:ext cx="4572000" cy="1477328"/>
          </a:xfrm>
          <a:prstGeom prst="rect">
            <a:avLst/>
          </a:prstGeom>
        </p:spPr>
        <p:txBody>
          <a:bodyPr>
            <a:spAutoFit/>
          </a:bodyPr>
          <a:lstStyle/>
          <a:p>
            <a:r>
              <a:rPr lang="fr-FR" dirty="0">
                <a:solidFill>
                  <a:schemeClr val="tx2"/>
                </a:solidFill>
              </a:rPr>
              <a:t>Rappel : </a:t>
            </a:r>
          </a:p>
          <a:p>
            <a:r>
              <a:rPr lang="fr-FR" dirty="0">
                <a:solidFill>
                  <a:schemeClr val="tx2"/>
                </a:solidFill>
              </a:rPr>
              <a:t>Sur le navigateur </a:t>
            </a:r>
          </a:p>
          <a:p>
            <a:r>
              <a:rPr lang="fr-FR" dirty="0">
                <a:solidFill>
                  <a:schemeClr val="tx2"/>
                </a:solidFill>
              </a:rPr>
              <a:t>« </a:t>
            </a:r>
            <a:r>
              <a:rPr lang="fr-FR" dirty="0" err="1">
                <a:solidFill>
                  <a:schemeClr val="tx2"/>
                </a:solidFill>
              </a:rPr>
              <a:t>google</a:t>
            </a:r>
            <a:r>
              <a:rPr lang="fr-FR" dirty="0">
                <a:solidFill>
                  <a:schemeClr val="tx2"/>
                </a:solidFill>
              </a:rPr>
              <a:t> »</a:t>
            </a:r>
          </a:p>
          <a:p>
            <a:r>
              <a:rPr lang="fr-FR" dirty="0">
                <a:solidFill>
                  <a:schemeClr val="tx2"/>
                </a:solidFill>
              </a:rPr>
              <a:t>Appuyer sur la </a:t>
            </a:r>
          </a:p>
          <a:p>
            <a:r>
              <a:rPr lang="fr-FR" dirty="0">
                <a:solidFill>
                  <a:schemeClr val="tx2"/>
                </a:solidFill>
              </a:rPr>
              <a:t>Touche F12</a:t>
            </a:r>
          </a:p>
        </p:txBody>
      </p:sp>
    </p:spTree>
    <p:extLst>
      <p:ext uri="{BB962C8B-B14F-4D97-AF65-F5344CB8AC3E}">
        <p14:creationId xmlns:p14="http://schemas.microsoft.com/office/powerpoint/2010/main" val="950868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119688" y="1165937"/>
            <a:ext cx="9088909" cy="523220"/>
          </a:xfrm>
          <a:prstGeom prst="rect">
            <a:avLst/>
          </a:prstGeom>
        </p:spPr>
        <p:txBody>
          <a:bodyPr wrap="square">
            <a:spAutoFit/>
          </a:bodyPr>
          <a:lstStyle/>
          <a:p>
            <a:pPr algn="ctr"/>
            <a:r>
              <a:rPr lang="fr-FR" sz="2800" b="1" dirty="0">
                <a:solidFill>
                  <a:srgbClr val="0070C0"/>
                </a:solidFill>
                <a:latin typeface="Montserrat"/>
              </a:rPr>
              <a:t>Une feuille de styles de base pour le Web mobile</a:t>
            </a:r>
            <a:endParaRPr lang="fr-FR" sz="2800" b="1" i="0" dirty="0">
              <a:solidFill>
                <a:srgbClr val="0070C0"/>
              </a:solidFill>
              <a:effectLst/>
              <a:latin typeface="Montserrat"/>
            </a:endParaRPr>
          </a:p>
        </p:txBody>
      </p:sp>
      <p:sp>
        <p:nvSpPr>
          <p:cNvPr id="4" name="Rectangle 3"/>
          <p:cNvSpPr/>
          <p:nvPr/>
        </p:nvSpPr>
        <p:spPr>
          <a:xfrm>
            <a:off x="251520" y="1706967"/>
            <a:ext cx="9047216" cy="4401205"/>
          </a:xfrm>
          <a:prstGeom prst="rect">
            <a:avLst/>
          </a:prstGeom>
        </p:spPr>
        <p:txBody>
          <a:bodyPr wrap="square">
            <a:spAutoFit/>
          </a:bodyPr>
          <a:lstStyle/>
          <a:p>
            <a:r>
              <a:rPr lang="fr-FR" sz="2000" dirty="0">
                <a:solidFill>
                  <a:srgbClr val="0070C0"/>
                </a:solidFill>
                <a:latin typeface="-apple-system"/>
              </a:rPr>
              <a:t>Réaliser un site web pour mobile, le travail n’est </a:t>
            </a:r>
            <a:r>
              <a:rPr lang="fr-FR" sz="2000" i="1" dirty="0">
                <a:solidFill>
                  <a:srgbClr val="0070C0"/>
                </a:solidFill>
                <a:latin typeface="-apple-system"/>
              </a:rPr>
              <a:t>pas </a:t>
            </a:r>
            <a:r>
              <a:rPr lang="fr-FR" sz="2000" dirty="0">
                <a:solidFill>
                  <a:srgbClr val="0070C0"/>
                </a:solidFill>
                <a:latin typeface="-apple-system"/>
              </a:rPr>
              <a:t>simplement et uniquement de fixer sa largeur à 380 pixels ou de proposer une version iPhone.</a:t>
            </a:r>
          </a:p>
          <a:p>
            <a:endParaRPr lang="fr-FR" sz="2000" dirty="0">
              <a:solidFill>
                <a:srgbClr val="0070C0"/>
              </a:solidFill>
              <a:latin typeface="-apple-system"/>
            </a:endParaRPr>
          </a:p>
          <a:p>
            <a:r>
              <a:rPr lang="fr-FR" sz="2000" dirty="0">
                <a:solidFill>
                  <a:srgbClr val="0070C0"/>
                </a:solidFill>
                <a:latin typeface="-apple-system"/>
              </a:rPr>
              <a:t>Il y a plusieurs solutions qui sont offertes par CSS pour adapter une présentation existante aux mobinautes :</a:t>
            </a:r>
          </a:p>
          <a:p>
            <a:pPr marL="285750" indent="-285750">
              <a:buFontTx/>
              <a:buChar char="-"/>
            </a:pPr>
            <a:r>
              <a:rPr lang="fr-FR" sz="2000" dirty="0">
                <a:solidFill>
                  <a:srgbClr val="0070C0"/>
                </a:solidFill>
                <a:latin typeface="-apple-system"/>
              </a:rPr>
              <a:t>gérer la largeur, </a:t>
            </a:r>
          </a:p>
          <a:p>
            <a:pPr marL="285750" indent="-285750">
              <a:buFontTx/>
              <a:buChar char="-"/>
            </a:pPr>
            <a:r>
              <a:rPr lang="fr-FR" sz="2000" dirty="0">
                <a:solidFill>
                  <a:srgbClr val="0070C0"/>
                </a:solidFill>
                <a:latin typeface="-apple-system"/>
              </a:rPr>
              <a:t>redimensionner les éléments, </a:t>
            </a:r>
          </a:p>
          <a:p>
            <a:pPr marL="285750" indent="-285750">
              <a:buFontTx/>
              <a:buChar char="-"/>
            </a:pPr>
            <a:r>
              <a:rPr lang="fr-FR" sz="2000" dirty="0">
                <a:solidFill>
                  <a:srgbClr val="0070C0"/>
                </a:solidFill>
                <a:latin typeface="-apple-system"/>
              </a:rPr>
              <a:t>passer à une seule colonne, </a:t>
            </a:r>
          </a:p>
          <a:p>
            <a:pPr marL="285750" indent="-285750">
              <a:buFontTx/>
              <a:buChar char="-"/>
            </a:pPr>
            <a:r>
              <a:rPr lang="fr-FR" sz="2000" dirty="0">
                <a:solidFill>
                  <a:srgbClr val="0070C0"/>
                </a:solidFill>
                <a:latin typeface="-apple-system"/>
              </a:rPr>
              <a:t>gérer les débordements, </a:t>
            </a:r>
          </a:p>
          <a:p>
            <a:pPr marL="285750" indent="-285750">
              <a:buFontTx/>
              <a:buChar char="-"/>
            </a:pPr>
            <a:r>
              <a:rPr lang="fr-FR" sz="2000" dirty="0">
                <a:solidFill>
                  <a:srgbClr val="0070C0"/>
                </a:solidFill>
                <a:latin typeface="-apple-system"/>
              </a:rPr>
              <a:t>supprimer le superflu, </a:t>
            </a:r>
          </a:p>
          <a:p>
            <a:pPr marL="285750" indent="-285750">
              <a:buFontTx/>
              <a:buChar char="-"/>
            </a:pPr>
            <a:r>
              <a:rPr lang="fr-FR" sz="2000" dirty="0">
                <a:solidFill>
                  <a:srgbClr val="0070C0"/>
                </a:solidFill>
                <a:latin typeface="-apple-system"/>
              </a:rPr>
              <a:t>adapter les liens et les tailles de polices selon l'orientation.</a:t>
            </a:r>
          </a:p>
          <a:p>
            <a:pPr marL="285750" indent="-285750">
              <a:buFontTx/>
              <a:buChar char="-"/>
            </a:pPr>
            <a:endParaRPr lang="fr-FR" sz="2000" dirty="0">
              <a:solidFill>
                <a:srgbClr val="0070C0"/>
              </a:solidFill>
              <a:latin typeface="-apple-system"/>
            </a:endParaRPr>
          </a:p>
          <a:p>
            <a:r>
              <a:rPr lang="fr-FR" sz="2000" dirty="0">
                <a:solidFill>
                  <a:srgbClr val="0070C0"/>
                </a:solidFill>
                <a:latin typeface="-apple-system"/>
              </a:rPr>
              <a:t>Pour vous faciliter la tâche, voici ci-après </a:t>
            </a:r>
            <a:r>
              <a:rPr lang="fr-FR" sz="2000" b="1" dirty="0">
                <a:solidFill>
                  <a:srgbClr val="0070C0"/>
                </a:solidFill>
                <a:latin typeface="-apple-system"/>
              </a:rPr>
              <a:t>une feuille de style dédiée au média mobile</a:t>
            </a:r>
            <a:r>
              <a:rPr lang="fr-FR" sz="2000" dirty="0">
                <a:solidFill>
                  <a:srgbClr val="0070C0"/>
                </a:solidFill>
                <a:latin typeface="-apple-system"/>
              </a:rPr>
              <a:t> qui condense diverses bonnes pratiques et astuces.</a:t>
            </a:r>
            <a:endParaRPr lang="fr-FR" sz="2000" b="0" i="0" dirty="0">
              <a:solidFill>
                <a:srgbClr val="0070C0"/>
              </a:solidFill>
              <a:effectLst/>
              <a:latin typeface="-apple-system"/>
            </a:endParaRPr>
          </a:p>
        </p:txBody>
      </p:sp>
    </p:spTree>
    <p:extLst>
      <p:ext uri="{BB962C8B-B14F-4D97-AF65-F5344CB8AC3E}">
        <p14:creationId xmlns:p14="http://schemas.microsoft.com/office/powerpoint/2010/main" val="31156052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208437" y="1101758"/>
            <a:ext cx="8784976" cy="1015663"/>
          </a:xfrm>
          <a:prstGeom prst="rect">
            <a:avLst/>
          </a:prstGeom>
        </p:spPr>
        <p:txBody>
          <a:bodyPr wrap="square">
            <a:spAutoFit/>
          </a:bodyPr>
          <a:lstStyle/>
          <a:p>
            <a:r>
              <a:rPr lang="fr-FR" sz="2000" dirty="0">
                <a:solidFill>
                  <a:srgbClr val="0070C0"/>
                </a:solidFill>
                <a:latin typeface="-apple-system"/>
              </a:rPr>
              <a:t>Ces règles peuvent être externalisées dans un fichier CSS séparé, ou incluses directement au sein du document de styles global, déclarées à l’aide d'une règle </a:t>
            </a:r>
            <a:r>
              <a:rPr lang="fr-FR" sz="2000" u="sng" dirty="0">
                <a:solidFill>
                  <a:srgbClr val="0070C0"/>
                </a:solidFill>
                <a:latin typeface="-apple-system"/>
                <a:hlinkClick r:id="rId5"/>
              </a:rPr>
              <a:t>media </a:t>
            </a:r>
            <a:r>
              <a:rPr lang="fr-FR" sz="2000" u="sng" dirty="0" err="1">
                <a:solidFill>
                  <a:srgbClr val="0070C0"/>
                </a:solidFill>
                <a:latin typeface="-apple-system"/>
                <a:hlinkClick r:id="rId5"/>
              </a:rPr>
              <a:t>query</a:t>
            </a:r>
            <a:r>
              <a:rPr lang="fr-FR" sz="2000" dirty="0">
                <a:solidFill>
                  <a:srgbClr val="0070C0"/>
                </a:solidFill>
                <a:latin typeface="-apple-system"/>
              </a:rPr>
              <a:t> de type @media (max-</a:t>
            </a:r>
            <a:r>
              <a:rPr lang="fr-FR" sz="2000" dirty="0" err="1">
                <a:solidFill>
                  <a:srgbClr val="0070C0"/>
                </a:solidFill>
                <a:latin typeface="-apple-system"/>
              </a:rPr>
              <a:t>width</a:t>
            </a:r>
            <a:r>
              <a:rPr lang="fr-FR" sz="2000" dirty="0">
                <a:solidFill>
                  <a:srgbClr val="0070C0"/>
                </a:solidFill>
                <a:latin typeface="-apple-system"/>
              </a:rPr>
              <a:t>: 640 px)</a:t>
            </a:r>
            <a:endParaRPr lang="fr-FR" sz="2000" dirty="0">
              <a:solidFill>
                <a:srgbClr val="0070C0"/>
              </a:solidFill>
            </a:endParaRPr>
          </a:p>
        </p:txBody>
      </p:sp>
      <p:sp>
        <p:nvSpPr>
          <p:cNvPr id="4" name="Rectangle 3"/>
          <p:cNvSpPr/>
          <p:nvPr/>
        </p:nvSpPr>
        <p:spPr>
          <a:xfrm>
            <a:off x="179512" y="2290557"/>
            <a:ext cx="8784976" cy="1015663"/>
          </a:xfrm>
          <a:prstGeom prst="rect">
            <a:avLst/>
          </a:prstGeom>
        </p:spPr>
        <p:txBody>
          <a:bodyPr wrap="square">
            <a:spAutoFit/>
          </a:bodyPr>
          <a:lstStyle/>
          <a:p>
            <a:r>
              <a:rPr lang="fr-FR" sz="2000" dirty="0">
                <a:solidFill>
                  <a:srgbClr val="0070C0"/>
                </a:solidFill>
                <a:latin typeface="-apple-system"/>
              </a:rPr>
              <a:t>L’objectif de cette feuille de style est avant tout de poser un socle de bases communes que vous pourrez adapter à vos convenances ou à vos besoins personnels.</a:t>
            </a:r>
            <a:endParaRPr lang="fr-FR" sz="2000" dirty="0">
              <a:solidFill>
                <a:srgbClr val="0070C0"/>
              </a:solidFill>
            </a:endParaRPr>
          </a:p>
        </p:txBody>
      </p:sp>
      <p:sp>
        <p:nvSpPr>
          <p:cNvPr id="6" name="Rectangle 5"/>
          <p:cNvSpPr/>
          <p:nvPr/>
        </p:nvSpPr>
        <p:spPr>
          <a:xfrm>
            <a:off x="149802" y="3421605"/>
            <a:ext cx="8784976" cy="2862322"/>
          </a:xfrm>
          <a:prstGeom prst="rect">
            <a:avLst/>
          </a:prstGeom>
        </p:spPr>
        <p:txBody>
          <a:bodyPr wrap="square">
            <a:spAutoFit/>
          </a:bodyPr>
          <a:lstStyle/>
          <a:p>
            <a:pPr lvl="0" eaLnBrk="0" fontAlgn="base" hangingPunct="0">
              <a:spcBef>
                <a:spcPct val="0"/>
              </a:spcBef>
              <a:spcAft>
                <a:spcPct val="0"/>
              </a:spcAft>
            </a:pPr>
            <a:r>
              <a:rPr lang="fr-FR" altLang="fr-FR" sz="2000" dirty="0">
                <a:solidFill>
                  <a:srgbClr val="0070C0"/>
                </a:solidFill>
                <a:latin typeface="-apple-system"/>
              </a:rPr>
              <a:t>Pour être efficient au maximum, il convient de définir au sein du code HTML un élément méta </a:t>
            </a:r>
            <a:r>
              <a:rPr lang="fr-FR" altLang="fr-FR" sz="2000" i="1" dirty="0" err="1">
                <a:solidFill>
                  <a:srgbClr val="0070C0"/>
                </a:solidFill>
                <a:latin typeface="-apple-system"/>
              </a:rPr>
              <a:t>Viewport</a:t>
            </a:r>
            <a:r>
              <a:rPr lang="fr-FR" altLang="fr-FR" sz="2000" dirty="0">
                <a:solidFill>
                  <a:srgbClr val="0070C0"/>
                </a:solidFill>
                <a:latin typeface="-apple-system"/>
              </a:rPr>
              <a:t> de type</a:t>
            </a:r>
          </a:p>
          <a:p>
            <a:pPr lvl="0" eaLnBrk="0" fontAlgn="base" hangingPunct="0">
              <a:spcBef>
                <a:spcPct val="0"/>
              </a:spcBef>
              <a:spcAft>
                <a:spcPct val="0"/>
              </a:spcAft>
            </a:pPr>
            <a:endParaRPr lang="fr-FR" altLang="fr-FR" sz="2000" dirty="0">
              <a:solidFill>
                <a:schemeClr val="tx2"/>
              </a:solidFill>
              <a:latin typeface="-apple-system"/>
            </a:endParaRPr>
          </a:p>
          <a:p>
            <a:pPr lvl="0" eaLnBrk="0" fontAlgn="base" hangingPunct="0">
              <a:spcBef>
                <a:spcPct val="0"/>
              </a:spcBef>
              <a:spcAft>
                <a:spcPct val="0"/>
              </a:spcAft>
            </a:pPr>
            <a:r>
              <a:rPr lang="fr-FR" altLang="fr-FR" sz="2000" dirty="0">
                <a:solidFill>
                  <a:srgbClr val="00B050"/>
                </a:solidFill>
                <a:latin typeface="-apple-system"/>
              </a:rPr>
              <a:t> </a:t>
            </a:r>
            <a:r>
              <a:rPr lang="fr-FR" altLang="fr-FR" sz="2000" dirty="0">
                <a:solidFill>
                  <a:srgbClr val="00B050"/>
                </a:solidFill>
                <a:latin typeface="Arial Unicode MS" panose="020B0604020202020204" pitchFamily="34" charset="-128"/>
              </a:rPr>
              <a:t>&lt;</a:t>
            </a:r>
            <a:r>
              <a:rPr lang="fr-FR" altLang="fr-FR" sz="2000" dirty="0" err="1">
                <a:solidFill>
                  <a:srgbClr val="00B050"/>
                </a:solidFill>
                <a:latin typeface="Arial Unicode MS" panose="020B0604020202020204" pitchFamily="34" charset="-128"/>
              </a:rPr>
              <a:t>meta</a:t>
            </a:r>
            <a:r>
              <a:rPr lang="fr-FR" altLang="fr-FR" sz="2000" dirty="0">
                <a:solidFill>
                  <a:srgbClr val="00B050"/>
                </a:solidFill>
                <a:latin typeface="Arial Unicode MS" panose="020B0604020202020204" pitchFamily="34" charset="-128"/>
              </a:rPr>
              <a:t> </a:t>
            </a:r>
            <a:r>
              <a:rPr lang="fr-FR" altLang="fr-FR" sz="2000" dirty="0" err="1">
                <a:solidFill>
                  <a:srgbClr val="00B050"/>
                </a:solidFill>
                <a:latin typeface="Arial Unicode MS" panose="020B0604020202020204" pitchFamily="34" charset="-128"/>
              </a:rPr>
              <a:t>name</a:t>
            </a:r>
            <a:r>
              <a:rPr lang="fr-FR" altLang="fr-FR" sz="2000" dirty="0">
                <a:solidFill>
                  <a:srgbClr val="00B050"/>
                </a:solidFill>
                <a:latin typeface="Arial Unicode MS" panose="020B0604020202020204" pitchFamily="34" charset="-128"/>
              </a:rPr>
              <a:t>="</a:t>
            </a:r>
            <a:r>
              <a:rPr lang="fr-FR" altLang="fr-FR" sz="2000" dirty="0" err="1">
                <a:solidFill>
                  <a:srgbClr val="00B050"/>
                </a:solidFill>
                <a:latin typeface="Arial Unicode MS" panose="020B0604020202020204" pitchFamily="34" charset="-128"/>
              </a:rPr>
              <a:t>viewport</a:t>
            </a:r>
            <a:r>
              <a:rPr lang="fr-FR" altLang="fr-FR" sz="2000" dirty="0">
                <a:solidFill>
                  <a:srgbClr val="00B050"/>
                </a:solidFill>
                <a:latin typeface="Arial Unicode MS" panose="020B0604020202020204" pitchFamily="34" charset="-128"/>
              </a:rPr>
              <a:t>" content="</a:t>
            </a:r>
            <a:r>
              <a:rPr lang="fr-FR" altLang="fr-FR" sz="2000" dirty="0" err="1">
                <a:solidFill>
                  <a:srgbClr val="00B050"/>
                </a:solidFill>
                <a:latin typeface="Arial Unicode MS" panose="020B0604020202020204" pitchFamily="34" charset="-128"/>
              </a:rPr>
              <a:t>width</a:t>
            </a:r>
            <a:r>
              <a:rPr lang="fr-FR" altLang="fr-FR" sz="2000" dirty="0">
                <a:solidFill>
                  <a:srgbClr val="00B050"/>
                </a:solidFill>
                <a:latin typeface="Arial Unicode MS" panose="020B0604020202020204" pitchFamily="34" charset="-128"/>
              </a:rPr>
              <a:t>=</a:t>
            </a:r>
            <a:r>
              <a:rPr lang="fr-FR" altLang="fr-FR" sz="2000" dirty="0" err="1">
                <a:solidFill>
                  <a:srgbClr val="00B050"/>
                </a:solidFill>
                <a:latin typeface="Arial Unicode MS" panose="020B0604020202020204" pitchFamily="34" charset="-128"/>
              </a:rPr>
              <a:t>device-width</a:t>
            </a:r>
            <a:r>
              <a:rPr lang="fr-FR" altLang="fr-FR" sz="2000" dirty="0">
                <a:solidFill>
                  <a:srgbClr val="00B050"/>
                </a:solidFill>
                <a:latin typeface="Arial Unicode MS" panose="020B0604020202020204" pitchFamily="34" charset="-128"/>
              </a:rPr>
              <a:t>, initial-</a:t>
            </a:r>
            <a:r>
              <a:rPr lang="fr-FR" altLang="fr-FR" sz="2000" dirty="0" err="1">
                <a:solidFill>
                  <a:srgbClr val="00B050"/>
                </a:solidFill>
                <a:latin typeface="Arial Unicode MS" panose="020B0604020202020204" pitchFamily="34" charset="-128"/>
              </a:rPr>
              <a:t>scale</a:t>
            </a:r>
            <a:r>
              <a:rPr lang="fr-FR" altLang="fr-FR" sz="2000" dirty="0">
                <a:solidFill>
                  <a:srgbClr val="00B050"/>
                </a:solidFill>
                <a:latin typeface="Arial Unicode MS" panose="020B0604020202020204" pitchFamily="34" charset="-128"/>
              </a:rPr>
              <a:t>=1.0"&gt;</a:t>
            </a:r>
          </a:p>
          <a:p>
            <a:pPr lvl="0" eaLnBrk="0" fontAlgn="base" hangingPunct="0">
              <a:spcBef>
                <a:spcPct val="0"/>
              </a:spcBef>
              <a:spcAft>
                <a:spcPct val="0"/>
              </a:spcAft>
            </a:pPr>
            <a:endParaRPr lang="fr-FR" altLang="fr-FR" sz="2000" dirty="0">
              <a:solidFill>
                <a:srgbClr val="00B050"/>
              </a:solidFill>
            </a:endParaRPr>
          </a:p>
          <a:p>
            <a:pPr lvl="0" eaLnBrk="0" fontAlgn="base" hangingPunct="0">
              <a:spcBef>
                <a:spcPct val="0"/>
              </a:spcBef>
              <a:spcAft>
                <a:spcPct val="0"/>
              </a:spcAft>
            </a:pPr>
            <a:r>
              <a:rPr lang="fr-FR" altLang="fr-FR" sz="2000" dirty="0">
                <a:solidFill>
                  <a:srgbClr val="0070C0"/>
                </a:solidFill>
                <a:latin typeface="-apple-system"/>
              </a:rPr>
              <a:t>Cette étape a pour principal avantage d’éviter le redimensionnement automatique de la mise en page, qui rend les contenus trop petits, de fixer la largeur du mobile et de pouvoir s’y adapter par la suite. </a:t>
            </a:r>
          </a:p>
          <a:p>
            <a:pPr lvl="0" eaLnBrk="0" fontAlgn="base" hangingPunct="0">
              <a:spcBef>
                <a:spcPct val="0"/>
              </a:spcBef>
              <a:spcAft>
                <a:spcPct val="0"/>
              </a:spcAft>
            </a:pPr>
            <a:r>
              <a:rPr lang="fr-FR" altLang="fr-FR" sz="2000" dirty="0">
                <a:solidFill>
                  <a:srgbClr val="0070C0"/>
                </a:solidFill>
                <a:latin typeface="-apple-system"/>
              </a:rPr>
              <a:t>A savoir : </a:t>
            </a:r>
            <a:r>
              <a:rPr lang="fr-FR" altLang="fr-FR" sz="2000" dirty="0">
                <a:solidFill>
                  <a:srgbClr val="C00000"/>
                </a:solidFill>
                <a:latin typeface="-apple-system"/>
              </a:rPr>
              <a:t>Cette instruction court-circuite le </a:t>
            </a:r>
            <a:r>
              <a:rPr lang="fr-FR" altLang="fr-FR" sz="2000" dirty="0" err="1">
                <a:solidFill>
                  <a:srgbClr val="C00000"/>
                </a:solidFill>
                <a:latin typeface="-apple-system"/>
              </a:rPr>
              <a:t>viewport</a:t>
            </a:r>
            <a:r>
              <a:rPr lang="fr-FR" altLang="fr-FR" sz="2000" dirty="0">
                <a:solidFill>
                  <a:srgbClr val="C00000"/>
                </a:solidFill>
                <a:latin typeface="-apple-system"/>
              </a:rPr>
              <a:t> par défaut.</a:t>
            </a:r>
            <a:endParaRPr lang="fr-FR" altLang="fr-FR" sz="2000" dirty="0">
              <a:solidFill>
                <a:srgbClr val="C00000"/>
              </a:solidFill>
              <a:latin typeface="Arial" panose="020B0604020202020204" pitchFamily="34" charset="0"/>
            </a:endParaRPr>
          </a:p>
        </p:txBody>
      </p:sp>
      <p:sp>
        <p:nvSpPr>
          <p:cNvPr id="5" name="Rectangle 4"/>
          <p:cNvSpPr/>
          <p:nvPr/>
        </p:nvSpPr>
        <p:spPr>
          <a:xfrm>
            <a:off x="179512" y="4293096"/>
            <a:ext cx="8595944"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51270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3042290" y="1133979"/>
            <a:ext cx="2775119" cy="369332"/>
          </a:xfrm>
          <a:prstGeom prst="rect">
            <a:avLst/>
          </a:prstGeom>
        </p:spPr>
        <p:txBody>
          <a:bodyPr wrap="none">
            <a:spAutoFit/>
          </a:bodyPr>
          <a:lstStyle/>
          <a:p>
            <a:r>
              <a:rPr lang="fr-FR" b="1" dirty="0">
                <a:solidFill>
                  <a:srgbClr val="626262"/>
                </a:solidFill>
                <a:latin typeface="Montserrat"/>
              </a:rPr>
              <a:t>Feuille de styles mobile</a:t>
            </a:r>
            <a:endParaRPr lang="fr-FR" b="1" i="0" dirty="0">
              <a:solidFill>
                <a:srgbClr val="626262"/>
              </a:solidFill>
              <a:effectLst/>
              <a:latin typeface="Montserrat"/>
            </a:endParaRPr>
          </a:p>
        </p:txBody>
      </p:sp>
      <p:sp>
        <p:nvSpPr>
          <p:cNvPr id="4" name="Rectangle 3"/>
          <p:cNvSpPr/>
          <p:nvPr/>
        </p:nvSpPr>
        <p:spPr>
          <a:xfrm>
            <a:off x="899592" y="1597975"/>
            <a:ext cx="8550696" cy="369332"/>
          </a:xfrm>
          <a:prstGeom prst="rect">
            <a:avLst/>
          </a:prstGeom>
        </p:spPr>
        <p:txBody>
          <a:bodyPr wrap="square">
            <a:spAutoFit/>
          </a:bodyPr>
          <a:lstStyle/>
          <a:p>
            <a:r>
              <a:rPr lang="fr-FR" dirty="0">
                <a:solidFill>
                  <a:srgbClr val="444444"/>
                </a:solidFill>
                <a:latin typeface="-apple-system"/>
              </a:rPr>
              <a:t>A placer directement au sein de la feuille de style CSS dédiée aux écrans...</a:t>
            </a:r>
            <a:endParaRPr lang="fr-FR" dirty="0"/>
          </a:p>
        </p:txBody>
      </p:sp>
      <p:sp>
        <p:nvSpPr>
          <p:cNvPr id="6" name="Rectangle 5"/>
          <p:cNvSpPr/>
          <p:nvPr/>
        </p:nvSpPr>
        <p:spPr>
          <a:xfrm>
            <a:off x="438433" y="2088553"/>
            <a:ext cx="8337023" cy="4247317"/>
          </a:xfrm>
          <a:prstGeom prst="rect">
            <a:avLst/>
          </a:prstGeom>
          <a:solidFill>
            <a:schemeClr val="tx1"/>
          </a:solidFill>
        </p:spPr>
        <p:txBody>
          <a:bodyPr wrap="square">
            <a:spAutoFit/>
          </a:bodyPr>
          <a:lstStyle/>
          <a:p>
            <a:pPr lvl="0" eaLnBrk="0" fontAlgn="base" hangingPunct="0">
              <a:spcBef>
                <a:spcPct val="0"/>
              </a:spcBef>
              <a:spcAft>
                <a:spcPct val="0"/>
              </a:spcAft>
            </a:pPr>
            <a:r>
              <a:rPr lang="fr-FR" altLang="fr-FR" dirty="0">
                <a:solidFill>
                  <a:srgbClr val="E6DB74"/>
                </a:solidFill>
                <a:latin typeface="Consolas" panose="020B0609020204030204" pitchFamily="49" charset="0"/>
              </a:rPr>
              <a:t>@media </a:t>
            </a:r>
            <a:r>
              <a:rPr lang="fr-FR" altLang="fr-FR" dirty="0">
                <a:solidFill>
                  <a:srgbClr val="F8F8F2"/>
                </a:solidFill>
                <a:latin typeface="Consolas" panose="020B0609020204030204" pitchFamily="49" charset="0"/>
              </a:rPr>
              <a:t>(</a:t>
            </a:r>
            <a:r>
              <a:rPr lang="fr-FR" altLang="fr-FR" dirty="0">
                <a:solidFill>
                  <a:srgbClr val="F92672"/>
                </a:solidFill>
                <a:latin typeface="Consolas" panose="020B0609020204030204" pitchFamily="49" charset="0"/>
              </a:rPr>
              <a:t>max-</a:t>
            </a:r>
            <a:r>
              <a:rPr lang="fr-FR" altLang="fr-FR" dirty="0" err="1">
                <a:solidFill>
                  <a:srgbClr val="F92672"/>
                </a:solidFill>
                <a:latin typeface="Consolas" panose="020B0609020204030204" pitchFamily="49" charset="0"/>
              </a:rPr>
              <a:t>width</a:t>
            </a:r>
            <a:r>
              <a:rPr lang="fr-FR" altLang="fr-FR" dirty="0">
                <a:solidFill>
                  <a:srgbClr val="F8F8F2"/>
                </a:solidFill>
                <a:latin typeface="Consolas" panose="020B0609020204030204" pitchFamily="49" charset="0"/>
              </a:rPr>
              <a:t>:</a:t>
            </a:r>
            <a:r>
              <a:rPr lang="fr-FR" altLang="fr-FR" dirty="0">
                <a:solidFill>
                  <a:srgbClr val="E6DB74"/>
                </a:solidFill>
                <a:latin typeface="Consolas" panose="020B0609020204030204" pitchFamily="49" charset="0"/>
              </a:rPr>
              <a:t> 640px</a:t>
            </a:r>
            <a:r>
              <a:rPr lang="fr-FR" altLang="fr-FR" dirty="0">
                <a:solidFill>
                  <a:srgbClr val="F8F8F2"/>
                </a:solidFill>
                <a:latin typeface="Consolas" panose="020B0609020204030204" pitchFamily="49" charset="0"/>
              </a:rPr>
              <a:t>)</a:t>
            </a:r>
          </a:p>
          <a:p>
            <a:pPr lvl="0" eaLnBrk="0" fontAlgn="base" hangingPunct="0">
              <a:spcBef>
                <a:spcPct val="0"/>
              </a:spcBef>
              <a:spcAft>
                <a:spcPct val="0"/>
              </a:spcAft>
            </a:pPr>
            <a:r>
              <a:rPr lang="fr-FR" altLang="fr-FR" dirty="0">
                <a:solidFill>
                  <a:srgbClr val="F8F8F2"/>
                </a:solidFill>
                <a:latin typeface="Consolas" panose="020B0609020204030204" pitchFamily="49" charset="0"/>
              </a:rPr>
              <a:t> { </a:t>
            </a:r>
          </a:p>
          <a:p>
            <a:pPr lvl="0" eaLnBrk="0" fontAlgn="base" hangingPunct="0">
              <a:spcBef>
                <a:spcPct val="0"/>
              </a:spcBef>
              <a:spcAft>
                <a:spcPct val="0"/>
              </a:spcAft>
            </a:pPr>
            <a:r>
              <a:rPr lang="fr-FR" altLang="fr-FR" dirty="0">
                <a:solidFill>
                  <a:srgbClr val="F8F8F2"/>
                </a:solidFill>
                <a:latin typeface="Consolas" panose="020B0609020204030204" pitchFamily="49" charset="0"/>
              </a:rPr>
              <a:t>{ </a:t>
            </a:r>
            <a:r>
              <a:rPr lang="fr-FR" altLang="fr-FR" dirty="0">
                <a:solidFill>
                  <a:srgbClr val="F92672"/>
                </a:solidFill>
                <a:latin typeface="Consolas" panose="020B0609020204030204" pitchFamily="49" charset="0"/>
              </a:rPr>
              <a:t>box-</a:t>
            </a:r>
            <a:r>
              <a:rPr lang="fr-FR" altLang="fr-FR" dirty="0" err="1">
                <a:solidFill>
                  <a:srgbClr val="F92672"/>
                </a:solidFill>
                <a:latin typeface="Consolas" panose="020B0609020204030204" pitchFamily="49" charset="0"/>
              </a:rPr>
              <a:t>sizing</a:t>
            </a:r>
            <a:r>
              <a:rPr lang="fr-FR" altLang="fr-FR" dirty="0">
                <a:solidFill>
                  <a:srgbClr val="F8F8F2"/>
                </a:solidFill>
                <a:latin typeface="Consolas" panose="020B0609020204030204" pitchFamily="49" charset="0"/>
              </a:rPr>
              <a:t>: border-box; } </a:t>
            </a:r>
          </a:p>
          <a:p>
            <a:pPr marL="285750" lvl="0" indent="-285750" eaLnBrk="0" fontAlgn="base" hangingPunct="0">
              <a:spcBef>
                <a:spcPct val="0"/>
              </a:spcBef>
              <a:spcAft>
                <a:spcPct val="0"/>
              </a:spcAft>
              <a:buFont typeface="Arial" panose="020B0604020202020204" pitchFamily="34" charset="0"/>
              <a:buChar char="•"/>
            </a:pPr>
            <a:endParaRPr lang="fr-FR" altLang="fr-FR" dirty="0">
              <a:solidFill>
                <a:srgbClr val="F8F8F2"/>
              </a:solidFill>
              <a:latin typeface="Consolas" panose="020B0609020204030204" pitchFamily="49" charset="0"/>
            </a:endParaRPr>
          </a:p>
          <a:p>
            <a:pPr lvl="0" eaLnBrk="0" fontAlgn="base" hangingPunct="0">
              <a:spcBef>
                <a:spcPct val="0"/>
              </a:spcBef>
              <a:spcAft>
                <a:spcPct val="0"/>
              </a:spcAft>
            </a:pPr>
            <a:r>
              <a:rPr lang="fr-FR" altLang="fr-FR" dirty="0">
                <a:solidFill>
                  <a:srgbClr val="708090"/>
                </a:solidFill>
                <a:latin typeface="Consolas" panose="020B0609020204030204" pitchFamily="49" charset="0"/>
              </a:rPr>
              <a:t>/* passer body (et tous les éléments de largeur fixe) en largeur automatique */</a:t>
            </a:r>
            <a:r>
              <a:rPr lang="fr-FR" altLang="fr-FR" dirty="0">
                <a:solidFill>
                  <a:srgbClr val="F8F8F2"/>
                </a:solidFill>
                <a:latin typeface="Consolas" panose="020B0609020204030204" pitchFamily="49" charset="0"/>
              </a:rPr>
              <a:t> </a:t>
            </a:r>
          </a:p>
          <a:p>
            <a:pPr lvl="0" eaLnBrk="0" fontAlgn="base" hangingPunct="0">
              <a:spcBef>
                <a:spcPct val="0"/>
              </a:spcBef>
              <a:spcAft>
                <a:spcPct val="0"/>
              </a:spcAft>
            </a:pPr>
            <a:endParaRPr lang="fr-FR" altLang="fr-FR" dirty="0">
              <a:solidFill>
                <a:srgbClr val="F8F8F2"/>
              </a:solidFill>
              <a:latin typeface="Consolas" panose="020B0609020204030204" pitchFamily="49" charset="0"/>
            </a:endParaRPr>
          </a:p>
          <a:p>
            <a:pPr lvl="0" eaLnBrk="0" fontAlgn="base" hangingPunct="0">
              <a:spcBef>
                <a:spcPct val="0"/>
              </a:spcBef>
              <a:spcAft>
                <a:spcPct val="0"/>
              </a:spcAft>
            </a:pPr>
            <a:r>
              <a:rPr lang="fr-FR" altLang="fr-FR" dirty="0">
                <a:solidFill>
                  <a:srgbClr val="A6E22E"/>
                </a:solidFill>
                <a:latin typeface="Consolas" panose="020B0609020204030204" pitchFamily="49" charset="0"/>
              </a:rPr>
              <a:t>body</a:t>
            </a:r>
            <a:r>
              <a:rPr lang="fr-FR" altLang="fr-FR" dirty="0">
                <a:solidFill>
                  <a:srgbClr val="F8F8F2"/>
                </a:solidFill>
                <a:latin typeface="Consolas" panose="020B0609020204030204" pitchFamily="49" charset="0"/>
              </a:rPr>
              <a:t> { </a:t>
            </a:r>
            <a:r>
              <a:rPr lang="fr-FR" altLang="fr-FR" dirty="0" err="1">
                <a:solidFill>
                  <a:srgbClr val="F92672"/>
                </a:solidFill>
                <a:latin typeface="Consolas" panose="020B0609020204030204" pitchFamily="49" charset="0"/>
              </a:rPr>
              <a:t>width</a:t>
            </a:r>
            <a:r>
              <a:rPr lang="fr-FR" altLang="fr-FR" dirty="0">
                <a:solidFill>
                  <a:srgbClr val="F8F8F2"/>
                </a:solidFill>
                <a:latin typeface="Consolas" panose="020B0609020204030204" pitchFamily="49" charset="0"/>
              </a:rPr>
              <a:t>: auto; </a:t>
            </a:r>
            <a:r>
              <a:rPr lang="fr-FR" altLang="fr-FR" dirty="0" err="1">
                <a:solidFill>
                  <a:srgbClr val="F92672"/>
                </a:solidFill>
                <a:latin typeface="Consolas" panose="020B0609020204030204" pitchFamily="49" charset="0"/>
              </a:rPr>
              <a:t>margin</a:t>
            </a:r>
            <a:r>
              <a:rPr lang="fr-FR" altLang="fr-FR" dirty="0">
                <a:solidFill>
                  <a:srgbClr val="F8F8F2"/>
                </a:solidFill>
                <a:latin typeface="Consolas" panose="020B0609020204030204" pitchFamily="49" charset="0"/>
              </a:rPr>
              <a:t>: 0; </a:t>
            </a:r>
            <a:r>
              <a:rPr lang="fr-FR" altLang="fr-FR" dirty="0" err="1">
                <a:solidFill>
                  <a:srgbClr val="F92672"/>
                </a:solidFill>
                <a:latin typeface="Consolas" panose="020B0609020204030204" pitchFamily="49" charset="0"/>
              </a:rPr>
              <a:t>padding</a:t>
            </a:r>
            <a:r>
              <a:rPr lang="fr-FR" altLang="fr-FR" dirty="0">
                <a:solidFill>
                  <a:srgbClr val="F8F8F2"/>
                </a:solidFill>
                <a:latin typeface="Consolas" panose="020B0609020204030204" pitchFamily="49" charset="0"/>
              </a:rPr>
              <a:t>: 0; } </a:t>
            </a:r>
          </a:p>
          <a:p>
            <a:pPr lvl="0" eaLnBrk="0" fontAlgn="base" hangingPunct="0">
              <a:spcBef>
                <a:spcPct val="0"/>
              </a:spcBef>
              <a:spcAft>
                <a:spcPct val="0"/>
              </a:spcAft>
            </a:pPr>
            <a:endParaRPr lang="fr-FR" altLang="fr-FR" dirty="0">
              <a:solidFill>
                <a:srgbClr val="F8F8F2"/>
              </a:solidFill>
              <a:latin typeface="Consolas" panose="020B0609020204030204" pitchFamily="49" charset="0"/>
            </a:endParaRPr>
          </a:p>
          <a:p>
            <a:pPr lvl="0" eaLnBrk="0" fontAlgn="base" hangingPunct="0">
              <a:spcBef>
                <a:spcPct val="0"/>
              </a:spcBef>
              <a:spcAft>
                <a:spcPct val="0"/>
              </a:spcAft>
            </a:pPr>
            <a:r>
              <a:rPr lang="fr-FR" altLang="fr-FR" dirty="0">
                <a:solidFill>
                  <a:srgbClr val="708090"/>
                </a:solidFill>
                <a:latin typeface="Consolas" panose="020B0609020204030204" pitchFamily="49" charset="0"/>
              </a:rPr>
              <a:t>/* fixer une largeur maximale de 100% aux éléments potentiellement problématiques */</a:t>
            </a:r>
            <a:r>
              <a:rPr lang="fr-FR" altLang="fr-FR" dirty="0">
                <a:solidFill>
                  <a:srgbClr val="F8F8F2"/>
                </a:solidFill>
                <a:latin typeface="Consolas" panose="020B0609020204030204" pitchFamily="49" charset="0"/>
              </a:rPr>
              <a:t> </a:t>
            </a:r>
          </a:p>
          <a:p>
            <a:pPr lvl="0" eaLnBrk="0" fontAlgn="base" hangingPunct="0">
              <a:spcBef>
                <a:spcPct val="0"/>
              </a:spcBef>
              <a:spcAft>
                <a:spcPct val="0"/>
              </a:spcAft>
            </a:pPr>
            <a:r>
              <a:rPr lang="fr-FR" altLang="fr-FR" dirty="0" err="1">
                <a:solidFill>
                  <a:srgbClr val="A6E22E"/>
                </a:solidFill>
                <a:latin typeface="Consolas" panose="020B0609020204030204" pitchFamily="49" charset="0"/>
              </a:rPr>
              <a:t>img</a:t>
            </a:r>
            <a:r>
              <a:rPr lang="fr-FR" altLang="fr-FR" dirty="0">
                <a:solidFill>
                  <a:srgbClr val="A6E22E"/>
                </a:solidFill>
                <a:latin typeface="Consolas" panose="020B0609020204030204" pitchFamily="49" charset="0"/>
              </a:rPr>
              <a:t>, table, td, </a:t>
            </a:r>
            <a:r>
              <a:rPr lang="fr-FR" altLang="fr-FR" dirty="0" err="1">
                <a:solidFill>
                  <a:srgbClr val="A6E22E"/>
                </a:solidFill>
                <a:latin typeface="Consolas" panose="020B0609020204030204" pitchFamily="49" charset="0"/>
              </a:rPr>
              <a:t>blockquote</a:t>
            </a:r>
            <a:r>
              <a:rPr lang="fr-FR" altLang="fr-FR" dirty="0">
                <a:solidFill>
                  <a:srgbClr val="A6E22E"/>
                </a:solidFill>
                <a:latin typeface="Consolas" panose="020B0609020204030204" pitchFamily="49" charset="0"/>
              </a:rPr>
              <a:t>, code, </a:t>
            </a:r>
            <a:r>
              <a:rPr lang="fr-FR" altLang="fr-FR" dirty="0" err="1">
                <a:solidFill>
                  <a:srgbClr val="A6E22E"/>
                </a:solidFill>
                <a:latin typeface="Consolas" panose="020B0609020204030204" pitchFamily="49" charset="0"/>
              </a:rPr>
              <a:t>pre</a:t>
            </a:r>
            <a:r>
              <a:rPr lang="fr-FR" altLang="fr-FR" dirty="0">
                <a:solidFill>
                  <a:srgbClr val="A6E22E"/>
                </a:solidFill>
                <a:latin typeface="Consolas" panose="020B0609020204030204" pitchFamily="49" charset="0"/>
              </a:rPr>
              <a:t>, </a:t>
            </a:r>
            <a:r>
              <a:rPr lang="fr-FR" altLang="fr-FR" dirty="0" err="1">
                <a:solidFill>
                  <a:srgbClr val="A6E22E"/>
                </a:solidFill>
                <a:latin typeface="Consolas" panose="020B0609020204030204" pitchFamily="49" charset="0"/>
              </a:rPr>
              <a:t>textarea</a:t>
            </a:r>
            <a:r>
              <a:rPr lang="fr-FR" altLang="fr-FR" dirty="0">
                <a:solidFill>
                  <a:srgbClr val="A6E22E"/>
                </a:solidFill>
                <a:latin typeface="Consolas" panose="020B0609020204030204" pitchFamily="49" charset="0"/>
              </a:rPr>
              <a:t>, input, </a:t>
            </a:r>
            <a:r>
              <a:rPr lang="fr-FR" altLang="fr-FR" dirty="0" err="1">
                <a:solidFill>
                  <a:srgbClr val="A6E22E"/>
                </a:solidFill>
                <a:latin typeface="Consolas" panose="020B0609020204030204" pitchFamily="49" charset="0"/>
              </a:rPr>
              <a:t>iframe</a:t>
            </a:r>
            <a:r>
              <a:rPr lang="fr-FR" altLang="fr-FR" dirty="0">
                <a:solidFill>
                  <a:srgbClr val="A6E22E"/>
                </a:solidFill>
                <a:latin typeface="Consolas" panose="020B0609020204030204" pitchFamily="49" charset="0"/>
              </a:rPr>
              <a:t>, </a:t>
            </a:r>
            <a:r>
              <a:rPr lang="fr-FR" altLang="fr-FR" dirty="0" err="1">
                <a:solidFill>
                  <a:srgbClr val="A6E22E"/>
                </a:solidFill>
                <a:latin typeface="Consolas" panose="020B0609020204030204" pitchFamily="49" charset="0"/>
              </a:rPr>
              <a:t>object</a:t>
            </a:r>
            <a:r>
              <a:rPr lang="fr-FR" altLang="fr-FR" dirty="0">
                <a:solidFill>
                  <a:srgbClr val="A6E22E"/>
                </a:solidFill>
                <a:latin typeface="Consolas" panose="020B0609020204030204" pitchFamily="49" charset="0"/>
              </a:rPr>
              <a:t>, </a:t>
            </a:r>
            <a:r>
              <a:rPr lang="fr-FR" altLang="fr-FR" dirty="0" err="1">
                <a:solidFill>
                  <a:srgbClr val="A6E22E"/>
                </a:solidFill>
                <a:latin typeface="Consolas" panose="020B0609020204030204" pitchFamily="49" charset="0"/>
              </a:rPr>
              <a:t>embed</a:t>
            </a:r>
            <a:r>
              <a:rPr lang="fr-FR" altLang="fr-FR" dirty="0">
                <a:solidFill>
                  <a:srgbClr val="A6E22E"/>
                </a:solidFill>
                <a:latin typeface="Consolas" panose="020B0609020204030204" pitchFamily="49" charset="0"/>
              </a:rPr>
              <a:t>, </a:t>
            </a:r>
            <a:r>
              <a:rPr lang="fr-FR" altLang="fr-FR" dirty="0" err="1">
                <a:solidFill>
                  <a:srgbClr val="A6E22E"/>
                </a:solidFill>
                <a:latin typeface="Consolas" panose="020B0609020204030204" pitchFamily="49" charset="0"/>
              </a:rPr>
              <a:t>video</a:t>
            </a:r>
            <a:r>
              <a:rPr lang="fr-FR" altLang="fr-FR" dirty="0">
                <a:solidFill>
                  <a:srgbClr val="F8F8F2"/>
                </a:solidFill>
                <a:latin typeface="Consolas" panose="020B0609020204030204" pitchFamily="49" charset="0"/>
              </a:rPr>
              <a:t> { </a:t>
            </a:r>
            <a:r>
              <a:rPr lang="fr-FR" altLang="fr-FR" dirty="0">
                <a:solidFill>
                  <a:srgbClr val="F92672"/>
                </a:solidFill>
                <a:latin typeface="Consolas" panose="020B0609020204030204" pitchFamily="49" charset="0"/>
              </a:rPr>
              <a:t>max-</a:t>
            </a:r>
            <a:r>
              <a:rPr lang="fr-FR" altLang="fr-FR" dirty="0" err="1">
                <a:solidFill>
                  <a:srgbClr val="F92672"/>
                </a:solidFill>
                <a:latin typeface="Consolas" panose="020B0609020204030204" pitchFamily="49" charset="0"/>
              </a:rPr>
              <a:t>width</a:t>
            </a:r>
            <a:r>
              <a:rPr lang="fr-FR" altLang="fr-FR" dirty="0">
                <a:solidFill>
                  <a:srgbClr val="F8F8F2"/>
                </a:solidFill>
                <a:latin typeface="Consolas" panose="020B0609020204030204" pitchFamily="49" charset="0"/>
              </a:rPr>
              <a:t>: 100%; } </a:t>
            </a:r>
          </a:p>
          <a:p>
            <a:pPr lvl="0" eaLnBrk="0" fontAlgn="base" hangingPunct="0">
              <a:spcBef>
                <a:spcPct val="0"/>
              </a:spcBef>
              <a:spcAft>
                <a:spcPct val="0"/>
              </a:spcAft>
            </a:pPr>
            <a:endParaRPr lang="fr-FR" altLang="fr-FR" dirty="0">
              <a:solidFill>
                <a:srgbClr val="F8F8F2"/>
              </a:solidFill>
              <a:latin typeface="Consolas" panose="020B0609020204030204" pitchFamily="49" charset="0"/>
            </a:endParaRPr>
          </a:p>
          <a:p>
            <a:pPr lvl="0" eaLnBrk="0" fontAlgn="base" hangingPunct="0">
              <a:spcBef>
                <a:spcPct val="0"/>
              </a:spcBef>
              <a:spcAft>
                <a:spcPct val="0"/>
              </a:spcAft>
            </a:pPr>
            <a:r>
              <a:rPr lang="fr-FR" altLang="fr-FR" dirty="0">
                <a:solidFill>
                  <a:srgbClr val="708090"/>
                </a:solidFill>
                <a:latin typeface="Consolas" panose="020B0609020204030204" pitchFamily="49" charset="0"/>
              </a:rPr>
              <a:t>/* conserver le ratio des images *</a:t>
            </a:r>
          </a:p>
        </p:txBody>
      </p:sp>
    </p:spTree>
    <p:extLst>
      <p:ext uri="{BB962C8B-B14F-4D97-AF65-F5344CB8AC3E}">
        <p14:creationId xmlns:p14="http://schemas.microsoft.com/office/powerpoint/2010/main" val="3754224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251520" y="1152034"/>
            <a:ext cx="8523936" cy="5078313"/>
          </a:xfrm>
          <a:prstGeom prst="rect">
            <a:avLst/>
          </a:prstGeom>
          <a:solidFill>
            <a:schemeClr val="tx1"/>
          </a:solidFill>
        </p:spPr>
        <p:txBody>
          <a:bodyPr wrap="square">
            <a:spAutoFit/>
          </a:bodyPr>
          <a:lstStyle/>
          <a:p>
            <a:pPr lvl="0" eaLnBrk="0" fontAlgn="base" hangingPunct="0">
              <a:spcBef>
                <a:spcPct val="0"/>
              </a:spcBef>
              <a:spcAft>
                <a:spcPct val="0"/>
              </a:spcAft>
            </a:pPr>
            <a:r>
              <a:rPr lang="fr-FR" altLang="fr-FR" dirty="0">
                <a:solidFill>
                  <a:srgbClr val="708090"/>
                </a:solidFill>
                <a:latin typeface="Consolas" panose="020B0609020204030204" pitchFamily="49" charset="0"/>
              </a:rPr>
              <a:t>/</a:t>
            </a:r>
            <a:r>
              <a:rPr lang="fr-FR" altLang="fr-FR" dirty="0">
                <a:solidFill>
                  <a:srgbClr val="F8F8F2"/>
                </a:solidFill>
                <a:latin typeface="Consolas" panose="020B0609020204030204" pitchFamily="49" charset="0"/>
              </a:rPr>
              <a:t> </a:t>
            </a:r>
            <a:r>
              <a:rPr lang="fr-FR" altLang="fr-FR" dirty="0" err="1">
                <a:solidFill>
                  <a:srgbClr val="A6E22E"/>
                </a:solidFill>
                <a:latin typeface="Consolas" panose="020B0609020204030204" pitchFamily="49" charset="0"/>
              </a:rPr>
              <a:t>img</a:t>
            </a:r>
            <a:r>
              <a:rPr lang="fr-FR" altLang="fr-FR" dirty="0">
                <a:solidFill>
                  <a:srgbClr val="F8F8F2"/>
                </a:solidFill>
                <a:latin typeface="Consolas" panose="020B0609020204030204" pitchFamily="49" charset="0"/>
              </a:rPr>
              <a:t> { </a:t>
            </a:r>
            <a:r>
              <a:rPr lang="fr-FR" altLang="fr-FR" dirty="0" err="1">
                <a:solidFill>
                  <a:srgbClr val="F92672"/>
                </a:solidFill>
                <a:latin typeface="Consolas" panose="020B0609020204030204" pitchFamily="49" charset="0"/>
              </a:rPr>
              <a:t>height</a:t>
            </a:r>
            <a:r>
              <a:rPr lang="fr-FR" altLang="fr-FR" dirty="0">
                <a:solidFill>
                  <a:srgbClr val="F8F8F2"/>
                </a:solidFill>
                <a:latin typeface="Consolas" panose="020B0609020204030204" pitchFamily="49" charset="0"/>
              </a:rPr>
              <a:t>: auto; } </a:t>
            </a:r>
          </a:p>
          <a:p>
            <a:pPr lvl="0" eaLnBrk="0" fontAlgn="base" hangingPunct="0">
              <a:spcBef>
                <a:spcPct val="0"/>
              </a:spcBef>
              <a:spcAft>
                <a:spcPct val="0"/>
              </a:spcAft>
            </a:pPr>
            <a:endParaRPr lang="fr-FR" altLang="fr-FR" dirty="0">
              <a:solidFill>
                <a:srgbClr val="F8F8F2"/>
              </a:solidFill>
              <a:latin typeface="Consolas" panose="020B0609020204030204" pitchFamily="49" charset="0"/>
            </a:endParaRPr>
          </a:p>
          <a:p>
            <a:pPr lvl="0" eaLnBrk="0" fontAlgn="base" hangingPunct="0">
              <a:spcBef>
                <a:spcPct val="0"/>
              </a:spcBef>
              <a:spcAft>
                <a:spcPct val="0"/>
              </a:spcAft>
            </a:pPr>
            <a:r>
              <a:rPr lang="fr-FR" altLang="fr-FR" dirty="0">
                <a:solidFill>
                  <a:srgbClr val="708090"/>
                </a:solidFill>
                <a:latin typeface="Consolas" panose="020B0609020204030204" pitchFamily="49" charset="0"/>
              </a:rPr>
              <a:t>/* gestion des mots longs */</a:t>
            </a:r>
            <a:r>
              <a:rPr lang="fr-FR" altLang="fr-FR" dirty="0">
                <a:solidFill>
                  <a:srgbClr val="F8F8F2"/>
                </a:solidFill>
                <a:latin typeface="Consolas" panose="020B0609020204030204" pitchFamily="49" charset="0"/>
              </a:rPr>
              <a:t> </a:t>
            </a:r>
          </a:p>
          <a:p>
            <a:pPr lvl="0" eaLnBrk="0" fontAlgn="base" hangingPunct="0">
              <a:spcBef>
                <a:spcPct val="0"/>
              </a:spcBef>
              <a:spcAft>
                <a:spcPct val="0"/>
              </a:spcAft>
            </a:pPr>
            <a:endParaRPr lang="fr-FR" altLang="fr-FR" dirty="0">
              <a:solidFill>
                <a:srgbClr val="F8F8F2"/>
              </a:solidFill>
              <a:latin typeface="Consolas" panose="020B0609020204030204" pitchFamily="49" charset="0"/>
            </a:endParaRPr>
          </a:p>
          <a:p>
            <a:pPr lvl="0" eaLnBrk="0" fontAlgn="base" hangingPunct="0">
              <a:spcBef>
                <a:spcPct val="0"/>
              </a:spcBef>
              <a:spcAft>
                <a:spcPct val="0"/>
              </a:spcAft>
            </a:pPr>
            <a:r>
              <a:rPr lang="fr-FR" altLang="fr-FR" dirty="0" err="1">
                <a:solidFill>
                  <a:srgbClr val="A6E22E"/>
                </a:solidFill>
                <a:latin typeface="Consolas" panose="020B0609020204030204" pitchFamily="49" charset="0"/>
              </a:rPr>
              <a:t>textarea</a:t>
            </a:r>
            <a:r>
              <a:rPr lang="fr-FR" altLang="fr-FR" dirty="0">
                <a:solidFill>
                  <a:srgbClr val="A6E22E"/>
                </a:solidFill>
                <a:latin typeface="Consolas" panose="020B0609020204030204" pitchFamily="49" charset="0"/>
              </a:rPr>
              <a:t>, table, td, th, code, </a:t>
            </a:r>
            <a:r>
              <a:rPr lang="fr-FR" altLang="fr-FR" dirty="0" err="1">
                <a:solidFill>
                  <a:srgbClr val="A6E22E"/>
                </a:solidFill>
                <a:latin typeface="Consolas" panose="020B0609020204030204" pitchFamily="49" charset="0"/>
              </a:rPr>
              <a:t>pre</a:t>
            </a:r>
            <a:r>
              <a:rPr lang="fr-FR" altLang="fr-FR" dirty="0">
                <a:solidFill>
                  <a:srgbClr val="A6E22E"/>
                </a:solidFill>
                <a:latin typeface="Consolas" panose="020B0609020204030204" pitchFamily="49" charset="0"/>
              </a:rPr>
              <a:t>, </a:t>
            </a:r>
            <a:r>
              <a:rPr lang="fr-FR" altLang="fr-FR" dirty="0" err="1">
                <a:solidFill>
                  <a:srgbClr val="A6E22E"/>
                </a:solidFill>
                <a:latin typeface="Consolas" panose="020B0609020204030204" pitchFamily="49" charset="0"/>
              </a:rPr>
              <a:t>samp</a:t>
            </a:r>
            <a:r>
              <a:rPr lang="fr-FR" altLang="fr-FR" dirty="0">
                <a:solidFill>
                  <a:srgbClr val="F8F8F2"/>
                </a:solidFill>
                <a:latin typeface="Consolas" panose="020B0609020204030204" pitchFamily="49" charset="0"/>
              </a:rPr>
              <a:t> </a:t>
            </a:r>
          </a:p>
          <a:p>
            <a:pPr lvl="0" eaLnBrk="0" fontAlgn="base" hangingPunct="0">
              <a:spcBef>
                <a:spcPct val="0"/>
              </a:spcBef>
              <a:spcAft>
                <a:spcPct val="0"/>
              </a:spcAft>
            </a:pPr>
            <a:endParaRPr lang="fr-FR" altLang="fr-FR" dirty="0">
              <a:solidFill>
                <a:srgbClr val="F8F8F2"/>
              </a:solidFill>
              <a:latin typeface="Consolas" panose="020B0609020204030204" pitchFamily="49" charset="0"/>
            </a:endParaRPr>
          </a:p>
          <a:p>
            <a:pPr lvl="0" eaLnBrk="0" fontAlgn="base" hangingPunct="0">
              <a:spcBef>
                <a:spcPct val="0"/>
              </a:spcBef>
              <a:spcAft>
                <a:spcPct val="0"/>
              </a:spcAft>
            </a:pPr>
            <a:r>
              <a:rPr lang="fr-FR" altLang="fr-FR" dirty="0">
                <a:solidFill>
                  <a:srgbClr val="F8F8F2"/>
                </a:solidFill>
                <a:latin typeface="Consolas" panose="020B0609020204030204" pitchFamily="49" charset="0"/>
              </a:rPr>
              <a:t>{ </a:t>
            </a:r>
            <a:r>
              <a:rPr lang="fr-FR" altLang="fr-FR" dirty="0">
                <a:solidFill>
                  <a:srgbClr val="F92672"/>
                </a:solidFill>
                <a:latin typeface="Consolas" panose="020B0609020204030204" pitchFamily="49" charset="0"/>
              </a:rPr>
              <a:t>-</a:t>
            </a:r>
            <a:r>
              <a:rPr lang="fr-FR" altLang="fr-FR" dirty="0" err="1">
                <a:solidFill>
                  <a:srgbClr val="F92672"/>
                </a:solidFill>
                <a:latin typeface="Consolas" panose="020B0609020204030204" pitchFamily="49" charset="0"/>
              </a:rPr>
              <a:t>webkit-hyphens</a:t>
            </a:r>
            <a:r>
              <a:rPr lang="fr-FR" altLang="fr-FR" dirty="0">
                <a:solidFill>
                  <a:srgbClr val="F8F8F2"/>
                </a:solidFill>
                <a:latin typeface="Consolas" panose="020B0609020204030204" pitchFamily="49" charset="0"/>
              </a:rPr>
              <a:t>: auto; </a:t>
            </a:r>
          </a:p>
          <a:p>
            <a:pPr lvl="0" eaLnBrk="0" fontAlgn="base" hangingPunct="0">
              <a:spcBef>
                <a:spcPct val="0"/>
              </a:spcBef>
              <a:spcAft>
                <a:spcPct val="0"/>
              </a:spcAft>
            </a:pPr>
            <a:r>
              <a:rPr lang="fr-FR" altLang="fr-FR" dirty="0">
                <a:solidFill>
                  <a:srgbClr val="708090"/>
                </a:solidFill>
                <a:latin typeface="Consolas" panose="020B0609020204030204" pitchFamily="49" charset="0"/>
              </a:rPr>
              <a:t>/* césure propre */</a:t>
            </a:r>
            <a:r>
              <a:rPr lang="fr-FR" altLang="fr-FR" dirty="0">
                <a:solidFill>
                  <a:srgbClr val="F8F8F2"/>
                </a:solidFill>
                <a:latin typeface="Consolas" panose="020B0609020204030204" pitchFamily="49" charset="0"/>
              </a:rPr>
              <a:t> </a:t>
            </a:r>
          </a:p>
          <a:p>
            <a:pPr lvl="0" eaLnBrk="0" fontAlgn="base" hangingPunct="0">
              <a:spcBef>
                <a:spcPct val="0"/>
              </a:spcBef>
              <a:spcAft>
                <a:spcPct val="0"/>
              </a:spcAft>
            </a:pPr>
            <a:r>
              <a:rPr lang="fr-FR" altLang="fr-FR" dirty="0">
                <a:solidFill>
                  <a:srgbClr val="F92672"/>
                </a:solidFill>
                <a:latin typeface="Consolas" panose="020B0609020204030204" pitchFamily="49" charset="0"/>
              </a:rPr>
              <a:t>-</a:t>
            </a:r>
            <a:r>
              <a:rPr lang="fr-FR" altLang="fr-FR" dirty="0" err="1">
                <a:solidFill>
                  <a:srgbClr val="F92672"/>
                </a:solidFill>
                <a:latin typeface="Consolas" panose="020B0609020204030204" pitchFamily="49" charset="0"/>
              </a:rPr>
              <a:t>moz-hyphens</a:t>
            </a:r>
            <a:r>
              <a:rPr lang="fr-FR" altLang="fr-FR" dirty="0">
                <a:solidFill>
                  <a:srgbClr val="F8F8F2"/>
                </a:solidFill>
                <a:latin typeface="Consolas" panose="020B0609020204030204" pitchFamily="49" charset="0"/>
              </a:rPr>
              <a:t>: auto; </a:t>
            </a:r>
          </a:p>
          <a:p>
            <a:pPr lvl="0" eaLnBrk="0" fontAlgn="base" hangingPunct="0">
              <a:spcBef>
                <a:spcPct val="0"/>
              </a:spcBef>
              <a:spcAft>
                <a:spcPct val="0"/>
              </a:spcAft>
            </a:pPr>
            <a:r>
              <a:rPr lang="fr-FR" altLang="fr-FR" dirty="0" err="1">
                <a:solidFill>
                  <a:srgbClr val="F92672"/>
                </a:solidFill>
                <a:latin typeface="Consolas" panose="020B0609020204030204" pitchFamily="49" charset="0"/>
              </a:rPr>
              <a:t>hyphens</a:t>
            </a:r>
            <a:r>
              <a:rPr lang="fr-FR" altLang="fr-FR" dirty="0">
                <a:solidFill>
                  <a:srgbClr val="F8F8F2"/>
                </a:solidFill>
                <a:latin typeface="Consolas" panose="020B0609020204030204" pitchFamily="49" charset="0"/>
              </a:rPr>
              <a:t>: auto; </a:t>
            </a:r>
          </a:p>
          <a:p>
            <a:pPr lvl="0" eaLnBrk="0" fontAlgn="base" hangingPunct="0">
              <a:spcBef>
                <a:spcPct val="0"/>
              </a:spcBef>
              <a:spcAft>
                <a:spcPct val="0"/>
              </a:spcAft>
            </a:pPr>
            <a:r>
              <a:rPr lang="fr-FR" altLang="fr-FR" dirty="0" err="1">
                <a:solidFill>
                  <a:srgbClr val="F92672"/>
                </a:solidFill>
                <a:latin typeface="Consolas" panose="020B0609020204030204" pitchFamily="49" charset="0"/>
              </a:rPr>
              <a:t>word</a:t>
            </a:r>
            <a:r>
              <a:rPr lang="fr-FR" altLang="fr-FR" dirty="0">
                <a:solidFill>
                  <a:srgbClr val="F92672"/>
                </a:solidFill>
                <a:latin typeface="Consolas" panose="020B0609020204030204" pitchFamily="49" charset="0"/>
              </a:rPr>
              <a:t>-wrap</a:t>
            </a:r>
            <a:r>
              <a:rPr lang="fr-FR" altLang="fr-FR" dirty="0">
                <a:solidFill>
                  <a:srgbClr val="F8F8F2"/>
                </a:solidFill>
                <a:latin typeface="Consolas" panose="020B0609020204030204" pitchFamily="49" charset="0"/>
              </a:rPr>
              <a:t>: break-</a:t>
            </a:r>
            <a:r>
              <a:rPr lang="fr-FR" altLang="fr-FR" dirty="0" err="1">
                <a:solidFill>
                  <a:srgbClr val="F8F8F2"/>
                </a:solidFill>
                <a:latin typeface="Consolas" panose="020B0609020204030204" pitchFamily="49" charset="0"/>
              </a:rPr>
              <a:t>word</a:t>
            </a:r>
            <a:r>
              <a:rPr lang="fr-FR" altLang="fr-FR" dirty="0">
                <a:solidFill>
                  <a:srgbClr val="F8F8F2"/>
                </a:solidFill>
                <a:latin typeface="Consolas" panose="020B0609020204030204" pitchFamily="49" charset="0"/>
              </a:rPr>
              <a:t>; </a:t>
            </a:r>
          </a:p>
          <a:p>
            <a:pPr lvl="0" eaLnBrk="0" fontAlgn="base" hangingPunct="0">
              <a:spcBef>
                <a:spcPct val="0"/>
              </a:spcBef>
              <a:spcAft>
                <a:spcPct val="0"/>
              </a:spcAft>
            </a:pPr>
            <a:r>
              <a:rPr lang="fr-FR" altLang="fr-FR" dirty="0">
                <a:solidFill>
                  <a:srgbClr val="708090"/>
                </a:solidFill>
                <a:latin typeface="Consolas" panose="020B0609020204030204" pitchFamily="49" charset="0"/>
              </a:rPr>
              <a:t>/* passage à la ligne forcé */</a:t>
            </a:r>
            <a:r>
              <a:rPr lang="fr-FR" altLang="fr-FR" dirty="0">
                <a:solidFill>
                  <a:srgbClr val="F8F8F2"/>
                </a:solidFill>
                <a:latin typeface="Consolas" panose="020B0609020204030204" pitchFamily="49" charset="0"/>
              </a:rPr>
              <a:t> } </a:t>
            </a:r>
          </a:p>
          <a:p>
            <a:pPr lvl="0" eaLnBrk="0" fontAlgn="base" hangingPunct="0">
              <a:spcBef>
                <a:spcPct val="0"/>
              </a:spcBef>
              <a:spcAft>
                <a:spcPct val="0"/>
              </a:spcAft>
            </a:pPr>
            <a:endParaRPr lang="fr-FR" altLang="fr-FR" dirty="0">
              <a:solidFill>
                <a:srgbClr val="F8F8F2"/>
              </a:solidFill>
              <a:latin typeface="Consolas" panose="020B0609020204030204" pitchFamily="49" charset="0"/>
            </a:endParaRPr>
          </a:p>
          <a:p>
            <a:pPr lvl="0" eaLnBrk="0" fontAlgn="base" hangingPunct="0">
              <a:spcBef>
                <a:spcPct val="0"/>
              </a:spcBef>
              <a:spcAft>
                <a:spcPct val="0"/>
              </a:spcAft>
            </a:pPr>
            <a:r>
              <a:rPr lang="fr-FR" altLang="fr-FR" dirty="0">
                <a:solidFill>
                  <a:srgbClr val="A6E22E"/>
                </a:solidFill>
                <a:latin typeface="Consolas" panose="020B0609020204030204" pitchFamily="49" charset="0"/>
              </a:rPr>
              <a:t>code, </a:t>
            </a:r>
            <a:r>
              <a:rPr lang="fr-FR" altLang="fr-FR" dirty="0" err="1">
                <a:solidFill>
                  <a:srgbClr val="A6E22E"/>
                </a:solidFill>
                <a:latin typeface="Consolas" panose="020B0609020204030204" pitchFamily="49" charset="0"/>
              </a:rPr>
              <a:t>pre</a:t>
            </a:r>
            <a:r>
              <a:rPr lang="fr-FR" altLang="fr-FR" dirty="0">
                <a:solidFill>
                  <a:srgbClr val="A6E22E"/>
                </a:solidFill>
                <a:latin typeface="Consolas" panose="020B0609020204030204" pitchFamily="49" charset="0"/>
              </a:rPr>
              <a:t>, </a:t>
            </a:r>
            <a:r>
              <a:rPr lang="fr-FR" altLang="fr-FR" dirty="0" err="1">
                <a:solidFill>
                  <a:srgbClr val="A6E22E"/>
                </a:solidFill>
                <a:latin typeface="Consolas" panose="020B0609020204030204" pitchFamily="49" charset="0"/>
              </a:rPr>
              <a:t>samp</a:t>
            </a:r>
            <a:r>
              <a:rPr lang="fr-FR" altLang="fr-FR" dirty="0">
                <a:solidFill>
                  <a:srgbClr val="F8F8F2"/>
                </a:solidFill>
                <a:latin typeface="Consolas" panose="020B0609020204030204" pitchFamily="49" charset="0"/>
              </a:rPr>
              <a:t> { </a:t>
            </a:r>
            <a:r>
              <a:rPr lang="fr-FR" altLang="fr-FR" dirty="0">
                <a:solidFill>
                  <a:srgbClr val="F92672"/>
                </a:solidFill>
                <a:latin typeface="Consolas" panose="020B0609020204030204" pitchFamily="49" charset="0"/>
              </a:rPr>
              <a:t>white-</a:t>
            </a:r>
            <a:r>
              <a:rPr lang="fr-FR" altLang="fr-FR" dirty="0" err="1">
                <a:solidFill>
                  <a:srgbClr val="F92672"/>
                </a:solidFill>
                <a:latin typeface="Consolas" panose="020B0609020204030204" pitchFamily="49" charset="0"/>
              </a:rPr>
              <a:t>space</a:t>
            </a:r>
            <a:r>
              <a:rPr lang="fr-FR" altLang="fr-FR" dirty="0">
                <a:solidFill>
                  <a:srgbClr val="F8F8F2"/>
                </a:solidFill>
                <a:latin typeface="Consolas" panose="020B0609020204030204" pitchFamily="49" charset="0"/>
              </a:rPr>
              <a:t>: </a:t>
            </a:r>
            <a:r>
              <a:rPr lang="fr-FR" altLang="fr-FR" dirty="0" err="1">
                <a:solidFill>
                  <a:srgbClr val="F8F8F2"/>
                </a:solidFill>
                <a:latin typeface="Consolas" panose="020B0609020204030204" pitchFamily="49" charset="0"/>
              </a:rPr>
              <a:t>pre</a:t>
            </a:r>
            <a:r>
              <a:rPr lang="fr-FR" altLang="fr-FR" dirty="0">
                <a:solidFill>
                  <a:srgbClr val="F8F8F2"/>
                </a:solidFill>
                <a:latin typeface="Consolas" panose="020B0609020204030204" pitchFamily="49" charset="0"/>
              </a:rPr>
              <a:t>-wrap; </a:t>
            </a:r>
          </a:p>
          <a:p>
            <a:pPr lvl="0" eaLnBrk="0" fontAlgn="base" hangingPunct="0">
              <a:spcBef>
                <a:spcPct val="0"/>
              </a:spcBef>
              <a:spcAft>
                <a:spcPct val="0"/>
              </a:spcAft>
            </a:pPr>
            <a:r>
              <a:rPr lang="fr-FR" altLang="fr-FR" dirty="0">
                <a:solidFill>
                  <a:srgbClr val="708090"/>
                </a:solidFill>
                <a:latin typeface="Consolas" panose="020B0609020204030204" pitchFamily="49" charset="0"/>
              </a:rPr>
              <a:t>/* passage à la ligne spécifique pour les éléments à châsse fixe */</a:t>
            </a:r>
            <a:r>
              <a:rPr lang="fr-FR" altLang="fr-FR" dirty="0">
                <a:solidFill>
                  <a:srgbClr val="F8F8F2"/>
                </a:solidFill>
                <a:latin typeface="Consolas" panose="020B0609020204030204" pitchFamily="49" charset="0"/>
              </a:rPr>
              <a:t> }</a:t>
            </a:r>
          </a:p>
          <a:p>
            <a:pPr lvl="0" eaLnBrk="0" fontAlgn="base" hangingPunct="0">
              <a:spcBef>
                <a:spcPct val="0"/>
              </a:spcBef>
              <a:spcAft>
                <a:spcPct val="0"/>
              </a:spcAft>
            </a:pPr>
            <a:endParaRPr lang="fr-FR" altLang="fr-FR" dirty="0">
              <a:solidFill>
                <a:srgbClr val="F8F8F2"/>
              </a:solidFill>
              <a:latin typeface="Consolas" panose="020B0609020204030204" pitchFamily="49" charset="0"/>
            </a:endParaRPr>
          </a:p>
          <a:p>
            <a:pPr lvl="0" eaLnBrk="0" fontAlgn="base" hangingPunct="0">
              <a:spcBef>
                <a:spcPct val="0"/>
              </a:spcBef>
              <a:spcAft>
                <a:spcPct val="0"/>
              </a:spcAft>
            </a:pPr>
            <a:r>
              <a:rPr lang="fr-FR" altLang="fr-FR" dirty="0">
                <a:solidFill>
                  <a:srgbClr val="F8F8F2"/>
                </a:solidFill>
                <a:latin typeface="Consolas" panose="020B0609020204030204" pitchFamily="49" charset="0"/>
              </a:rPr>
              <a:t> </a:t>
            </a:r>
            <a:endParaRPr lang="fr-FR" altLang="fr-FR" sz="4000" dirty="0">
              <a:latin typeface="Arial" panose="020B0604020202020204" pitchFamily="34" charset="0"/>
            </a:endParaRPr>
          </a:p>
        </p:txBody>
      </p:sp>
    </p:spTree>
    <p:extLst>
      <p:ext uri="{BB962C8B-B14F-4D97-AF65-F5344CB8AC3E}">
        <p14:creationId xmlns:p14="http://schemas.microsoft.com/office/powerpoint/2010/main" val="25296496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467544" y="1720840"/>
            <a:ext cx="8424936" cy="3693319"/>
          </a:xfrm>
          <a:prstGeom prst="rect">
            <a:avLst/>
          </a:prstGeom>
          <a:solidFill>
            <a:schemeClr val="tx1"/>
          </a:solidFill>
        </p:spPr>
        <p:txBody>
          <a:bodyPr wrap="square">
            <a:spAutoFit/>
          </a:bodyPr>
          <a:lstStyle/>
          <a:p>
            <a:pPr lvl="0" eaLnBrk="0" fontAlgn="base" hangingPunct="0">
              <a:spcBef>
                <a:spcPct val="0"/>
              </a:spcBef>
              <a:spcAft>
                <a:spcPct val="0"/>
              </a:spcAft>
            </a:pPr>
            <a:r>
              <a:rPr lang="fr-FR" altLang="fr-FR" dirty="0">
                <a:solidFill>
                  <a:srgbClr val="F8F8F2"/>
                </a:solidFill>
                <a:latin typeface="Consolas" panose="020B0609020204030204" pitchFamily="49" charset="0"/>
              </a:rPr>
              <a:t> </a:t>
            </a:r>
            <a:r>
              <a:rPr lang="fr-FR" altLang="fr-FR" dirty="0">
                <a:solidFill>
                  <a:srgbClr val="708090"/>
                </a:solidFill>
                <a:latin typeface="Consolas" panose="020B0609020204030204" pitchFamily="49" charset="0"/>
              </a:rPr>
              <a:t>/* Passer à une seule colonne (à appliquer aux éléments multi-colonnes) */</a:t>
            </a:r>
            <a:r>
              <a:rPr lang="fr-FR" altLang="fr-FR" dirty="0">
                <a:solidFill>
                  <a:srgbClr val="F8F8F2"/>
                </a:solidFill>
                <a:latin typeface="Consolas" panose="020B0609020204030204" pitchFamily="49" charset="0"/>
              </a:rPr>
              <a:t> </a:t>
            </a:r>
          </a:p>
          <a:p>
            <a:pPr lvl="0" eaLnBrk="0" fontAlgn="base" hangingPunct="0">
              <a:spcBef>
                <a:spcPct val="0"/>
              </a:spcBef>
              <a:spcAft>
                <a:spcPct val="0"/>
              </a:spcAft>
            </a:pPr>
            <a:r>
              <a:rPr lang="fr-FR" altLang="fr-FR" dirty="0">
                <a:solidFill>
                  <a:srgbClr val="A6E22E"/>
                </a:solidFill>
                <a:latin typeface="Consolas" panose="020B0609020204030204" pitchFamily="49" charset="0"/>
              </a:rPr>
              <a:t>.element1, .element2</a:t>
            </a:r>
            <a:r>
              <a:rPr lang="fr-FR" altLang="fr-FR" dirty="0">
                <a:solidFill>
                  <a:srgbClr val="F8F8F2"/>
                </a:solidFill>
                <a:latin typeface="Consolas" panose="020B0609020204030204" pitchFamily="49" charset="0"/>
              </a:rPr>
              <a:t> </a:t>
            </a:r>
          </a:p>
          <a:p>
            <a:pPr lvl="0" eaLnBrk="0" fontAlgn="base" hangingPunct="0">
              <a:spcBef>
                <a:spcPct val="0"/>
              </a:spcBef>
              <a:spcAft>
                <a:spcPct val="0"/>
              </a:spcAft>
            </a:pPr>
            <a:r>
              <a:rPr lang="fr-FR" altLang="fr-FR" dirty="0">
                <a:solidFill>
                  <a:srgbClr val="F8F8F2"/>
                </a:solidFill>
                <a:latin typeface="Consolas" panose="020B0609020204030204" pitchFamily="49" charset="0"/>
              </a:rPr>
              <a:t>{ </a:t>
            </a:r>
            <a:r>
              <a:rPr lang="fr-FR" altLang="fr-FR" dirty="0" err="1">
                <a:solidFill>
                  <a:srgbClr val="F92672"/>
                </a:solidFill>
                <a:latin typeface="Consolas" panose="020B0609020204030204" pitchFamily="49" charset="0"/>
              </a:rPr>
              <a:t>float</a:t>
            </a:r>
            <a:r>
              <a:rPr lang="fr-FR" altLang="fr-FR" dirty="0">
                <a:solidFill>
                  <a:srgbClr val="F8F8F2"/>
                </a:solidFill>
                <a:latin typeface="Consolas" panose="020B0609020204030204" pitchFamily="49" charset="0"/>
              </a:rPr>
              <a:t>: none; </a:t>
            </a:r>
            <a:r>
              <a:rPr lang="fr-FR" altLang="fr-FR" dirty="0" err="1">
                <a:solidFill>
                  <a:srgbClr val="F92672"/>
                </a:solidFill>
                <a:latin typeface="Consolas" panose="020B0609020204030204" pitchFamily="49" charset="0"/>
              </a:rPr>
              <a:t>width</a:t>
            </a:r>
            <a:r>
              <a:rPr lang="fr-FR" altLang="fr-FR" dirty="0">
                <a:solidFill>
                  <a:srgbClr val="F8F8F2"/>
                </a:solidFill>
                <a:latin typeface="Consolas" panose="020B0609020204030204" pitchFamily="49" charset="0"/>
              </a:rPr>
              <a:t>: auto; } </a:t>
            </a:r>
          </a:p>
          <a:p>
            <a:pPr lvl="0" eaLnBrk="0" fontAlgn="base" hangingPunct="0">
              <a:spcBef>
                <a:spcPct val="0"/>
              </a:spcBef>
              <a:spcAft>
                <a:spcPct val="0"/>
              </a:spcAft>
            </a:pPr>
            <a:endParaRPr lang="fr-FR" altLang="fr-FR" dirty="0">
              <a:solidFill>
                <a:srgbClr val="F8F8F2"/>
              </a:solidFill>
              <a:latin typeface="Consolas" panose="020B0609020204030204" pitchFamily="49" charset="0"/>
            </a:endParaRPr>
          </a:p>
          <a:p>
            <a:pPr lvl="0" eaLnBrk="0" fontAlgn="base" hangingPunct="0">
              <a:spcBef>
                <a:spcPct val="0"/>
              </a:spcBef>
              <a:spcAft>
                <a:spcPct val="0"/>
              </a:spcAft>
            </a:pPr>
            <a:r>
              <a:rPr lang="fr-FR" altLang="fr-FR" dirty="0">
                <a:solidFill>
                  <a:srgbClr val="708090"/>
                </a:solidFill>
                <a:latin typeface="Consolas" panose="020B0609020204030204" pitchFamily="49" charset="0"/>
              </a:rPr>
              <a:t>/* masquer les éléments superflus */</a:t>
            </a:r>
            <a:r>
              <a:rPr lang="fr-FR" altLang="fr-FR" dirty="0">
                <a:solidFill>
                  <a:srgbClr val="F8F8F2"/>
                </a:solidFill>
                <a:latin typeface="Consolas" panose="020B0609020204030204" pitchFamily="49" charset="0"/>
              </a:rPr>
              <a:t> </a:t>
            </a:r>
          </a:p>
          <a:p>
            <a:pPr lvl="0" eaLnBrk="0" fontAlgn="base" hangingPunct="0">
              <a:spcBef>
                <a:spcPct val="0"/>
              </a:spcBef>
              <a:spcAft>
                <a:spcPct val="0"/>
              </a:spcAft>
            </a:pPr>
            <a:r>
              <a:rPr lang="fr-FR" altLang="fr-FR" dirty="0">
                <a:solidFill>
                  <a:srgbClr val="A6E22E"/>
                </a:solidFill>
                <a:latin typeface="Consolas" panose="020B0609020204030204" pitchFamily="49" charset="0"/>
              </a:rPr>
              <a:t>.</a:t>
            </a:r>
            <a:r>
              <a:rPr lang="fr-FR" altLang="fr-FR" dirty="0" err="1">
                <a:solidFill>
                  <a:srgbClr val="A6E22E"/>
                </a:solidFill>
                <a:latin typeface="Consolas" panose="020B0609020204030204" pitchFamily="49" charset="0"/>
              </a:rPr>
              <a:t>hide_mobile</a:t>
            </a:r>
            <a:r>
              <a:rPr lang="fr-FR" altLang="fr-FR" dirty="0">
                <a:solidFill>
                  <a:srgbClr val="F8F8F2"/>
                </a:solidFill>
                <a:latin typeface="Consolas" panose="020B0609020204030204" pitchFamily="49" charset="0"/>
              </a:rPr>
              <a:t> </a:t>
            </a:r>
          </a:p>
          <a:p>
            <a:pPr lvl="0" eaLnBrk="0" fontAlgn="base" hangingPunct="0">
              <a:spcBef>
                <a:spcPct val="0"/>
              </a:spcBef>
              <a:spcAft>
                <a:spcPct val="0"/>
              </a:spcAft>
            </a:pPr>
            <a:r>
              <a:rPr lang="fr-FR" altLang="fr-FR" dirty="0">
                <a:solidFill>
                  <a:srgbClr val="F8F8F2"/>
                </a:solidFill>
                <a:latin typeface="Consolas" panose="020B0609020204030204" pitchFamily="49" charset="0"/>
              </a:rPr>
              <a:t>{ </a:t>
            </a:r>
            <a:r>
              <a:rPr lang="fr-FR" altLang="fr-FR" dirty="0">
                <a:solidFill>
                  <a:srgbClr val="F92672"/>
                </a:solidFill>
                <a:latin typeface="Consolas" panose="020B0609020204030204" pitchFamily="49" charset="0"/>
              </a:rPr>
              <a:t>display</a:t>
            </a:r>
            <a:r>
              <a:rPr lang="fr-FR" altLang="fr-FR" dirty="0">
                <a:solidFill>
                  <a:srgbClr val="F8F8F2"/>
                </a:solidFill>
                <a:latin typeface="Consolas" panose="020B0609020204030204" pitchFamily="49" charset="0"/>
              </a:rPr>
              <a:t>: none </a:t>
            </a:r>
            <a:r>
              <a:rPr lang="fr-FR" altLang="fr-FR" b="1" dirty="0">
                <a:solidFill>
                  <a:srgbClr val="FD971F"/>
                </a:solidFill>
                <a:latin typeface="Consolas" panose="020B0609020204030204" pitchFamily="49" charset="0"/>
              </a:rPr>
              <a:t>!important</a:t>
            </a:r>
            <a:r>
              <a:rPr lang="fr-FR" altLang="fr-FR" dirty="0">
                <a:solidFill>
                  <a:srgbClr val="F8F8F2"/>
                </a:solidFill>
                <a:latin typeface="Consolas" panose="020B0609020204030204" pitchFamily="49" charset="0"/>
              </a:rPr>
              <a:t>; } </a:t>
            </a:r>
          </a:p>
          <a:p>
            <a:pPr lvl="0" eaLnBrk="0" fontAlgn="base" hangingPunct="0">
              <a:spcBef>
                <a:spcPct val="0"/>
              </a:spcBef>
              <a:spcAft>
                <a:spcPct val="0"/>
              </a:spcAft>
            </a:pPr>
            <a:endParaRPr lang="fr-FR" altLang="fr-FR" dirty="0">
              <a:solidFill>
                <a:srgbClr val="F8F8F2"/>
              </a:solidFill>
              <a:latin typeface="Consolas" panose="020B0609020204030204" pitchFamily="49" charset="0"/>
            </a:endParaRPr>
          </a:p>
          <a:p>
            <a:pPr lvl="0" eaLnBrk="0" fontAlgn="base" hangingPunct="0">
              <a:spcBef>
                <a:spcPct val="0"/>
              </a:spcBef>
              <a:spcAft>
                <a:spcPct val="0"/>
              </a:spcAft>
            </a:pPr>
            <a:r>
              <a:rPr lang="fr-FR" altLang="fr-FR" dirty="0">
                <a:solidFill>
                  <a:srgbClr val="708090"/>
                </a:solidFill>
                <a:latin typeface="Consolas" panose="020B0609020204030204" pitchFamily="49" charset="0"/>
              </a:rPr>
              <a:t>/* Un message personnalisé */</a:t>
            </a:r>
            <a:r>
              <a:rPr lang="fr-FR" altLang="fr-FR" dirty="0">
                <a:solidFill>
                  <a:srgbClr val="F8F8F2"/>
                </a:solidFill>
                <a:latin typeface="Consolas" panose="020B0609020204030204" pitchFamily="49" charset="0"/>
              </a:rPr>
              <a:t> </a:t>
            </a:r>
          </a:p>
          <a:p>
            <a:pPr lvl="0" eaLnBrk="0" fontAlgn="base" hangingPunct="0">
              <a:spcBef>
                <a:spcPct val="0"/>
              </a:spcBef>
              <a:spcAft>
                <a:spcPct val="0"/>
              </a:spcAft>
            </a:pPr>
            <a:endParaRPr lang="fr-FR" altLang="fr-FR" dirty="0">
              <a:solidFill>
                <a:srgbClr val="F8F8F2"/>
              </a:solidFill>
              <a:latin typeface="Consolas" panose="020B0609020204030204" pitchFamily="49" charset="0"/>
            </a:endParaRPr>
          </a:p>
          <a:p>
            <a:pPr lvl="0" eaLnBrk="0" fontAlgn="base" hangingPunct="0">
              <a:spcBef>
                <a:spcPct val="0"/>
              </a:spcBef>
              <a:spcAft>
                <a:spcPct val="0"/>
              </a:spcAft>
            </a:pPr>
            <a:r>
              <a:rPr lang="fr-FR" altLang="fr-FR" dirty="0" err="1">
                <a:solidFill>
                  <a:srgbClr val="A6E22E"/>
                </a:solidFill>
                <a:latin typeface="Consolas" panose="020B0609020204030204" pitchFamily="49" charset="0"/>
              </a:rPr>
              <a:t>body:before</a:t>
            </a:r>
            <a:r>
              <a:rPr lang="fr-FR" altLang="fr-FR" dirty="0">
                <a:solidFill>
                  <a:srgbClr val="F8F8F2"/>
                </a:solidFill>
                <a:latin typeface="Consolas" panose="020B0609020204030204" pitchFamily="49" charset="0"/>
              </a:rPr>
              <a:t> { </a:t>
            </a:r>
            <a:r>
              <a:rPr lang="fr-FR" altLang="fr-FR" dirty="0">
                <a:solidFill>
                  <a:srgbClr val="F92672"/>
                </a:solidFill>
                <a:latin typeface="Consolas" panose="020B0609020204030204" pitchFamily="49" charset="0"/>
              </a:rPr>
              <a:t>content</a:t>
            </a:r>
            <a:r>
              <a:rPr lang="fr-FR" altLang="fr-FR" dirty="0">
                <a:solidFill>
                  <a:srgbClr val="F8F8F2"/>
                </a:solidFill>
                <a:latin typeface="Consolas" panose="020B0609020204030204" pitchFamily="49" charset="0"/>
              </a:rPr>
              <a:t>: "Version mobile du site"; </a:t>
            </a:r>
            <a:r>
              <a:rPr lang="fr-FR" altLang="fr-FR" dirty="0">
                <a:solidFill>
                  <a:srgbClr val="F92672"/>
                </a:solidFill>
                <a:latin typeface="Consolas" panose="020B0609020204030204" pitchFamily="49" charset="0"/>
              </a:rPr>
              <a:t>display</a:t>
            </a:r>
            <a:r>
              <a:rPr lang="fr-FR" altLang="fr-FR" dirty="0">
                <a:solidFill>
                  <a:srgbClr val="F8F8F2"/>
                </a:solidFill>
                <a:latin typeface="Consolas" panose="020B0609020204030204" pitchFamily="49" charset="0"/>
              </a:rPr>
              <a:t>: block; </a:t>
            </a:r>
            <a:r>
              <a:rPr lang="fr-FR" altLang="fr-FR" dirty="0" err="1">
                <a:solidFill>
                  <a:srgbClr val="F92672"/>
                </a:solidFill>
                <a:latin typeface="Consolas" panose="020B0609020204030204" pitchFamily="49" charset="0"/>
              </a:rPr>
              <a:t>text-align</a:t>
            </a:r>
            <a:r>
              <a:rPr lang="fr-FR" altLang="fr-FR" dirty="0">
                <a:solidFill>
                  <a:srgbClr val="F8F8F2"/>
                </a:solidFill>
                <a:latin typeface="Consolas" panose="020B0609020204030204" pitchFamily="49" charset="0"/>
              </a:rPr>
              <a:t>: center; </a:t>
            </a:r>
            <a:r>
              <a:rPr lang="fr-FR" altLang="fr-FR" dirty="0">
                <a:solidFill>
                  <a:srgbClr val="F92672"/>
                </a:solidFill>
                <a:latin typeface="Consolas" panose="020B0609020204030204" pitchFamily="49" charset="0"/>
              </a:rPr>
              <a:t>font-style</a:t>
            </a:r>
            <a:r>
              <a:rPr lang="fr-FR" altLang="fr-FR" dirty="0">
                <a:solidFill>
                  <a:srgbClr val="F8F8F2"/>
                </a:solidFill>
                <a:latin typeface="Consolas" panose="020B0609020204030204" pitchFamily="49" charset="0"/>
              </a:rPr>
              <a:t>: </a:t>
            </a:r>
            <a:r>
              <a:rPr lang="fr-FR" altLang="fr-FR" dirty="0" err="1">
                <a:solidFill>
                  <a:srgbClr val="F8F8F2"/>
                </a:solidFill>
                <a:latin typeface="Consolas" panose="020B0609020204030204" pitchFamily="49" charset="0"/>
              </a:rPr>
              <a:t>italic</a:t>
            </a:r>
            <a:r>
              <a:rPr lang="fr-FR" altLang="fr-FR" dirty="0">
                <a:solidFill>
                  <a:srgbClr val="F8F8F2"/>
                </a:solidFill>
                <a:latin typeface="Consolas" panose="020B0609020204030204" pitchFamily="49" charset="0"/>
              </a:rPr>
              <a:t>; </a:t>
            </a:r>
            <a:r>
              <a:rPr lang="fr-FR" altLang="fr-FR" dirty="0" err="1">
                <a:solidFill>
                  <a:srgbClr val="F92672"/>
                </a:solidFill>
                <a:latin typeface="Consolas" panose="020B0609020204030204" pitchFamily="49" charset="0"/>
              </a:rPr>
              <a:t>color</a:t>
            </a:r>
            <a:r>
              <a:rPr lang="fr-FR" altLang="fr-FR" dirty="0">
                <a:solidFill>
                  <a:srgbClr val="F8F8F2"/>
                </a:solidFill>
                <a:latin typeface="Consolas" panose="020B0609020204030204" pitchFamily="49" charset="0"/>
              </a:rPr>
              <a:t>: #777; } }</a:t>
            </a:r>
            <a:r>
              <a:rPr lang="fr-FR" altLang="fr-FR" sz="1400" dirty="0"/>
              <a:t> </a:t>
            </a:r>
            <a:endParaRPr lang="fr-FR" altLang="fr-FR" sz="4000" dirty="0">
              <a:latin typeface="Arial" panose="020B0604020202020204" pitchFamily="34" charset="0"/>
            </a:endParaRPr>
          </a:p>
        </p:txBody>
      </p:sp>
    </p:spTree>
    <p:extLst>
      <p:ext uri="{BB962C8B-B14F-4D97-AF65-F5344CB8AC3E}">
        <p14:creationId xmlns:p14="http://schemas.microsoft.com/office/powerpoint/2010/main" val="38414550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251520" y="1412776"/>
            <a:ext cx="8856628" cy="1384995"/>
          </a:xfrm>
          <a:prstGeom prst="rect">
            <a:avLst/>
          </a:prstGeom>
        </p:spPr>
        <p:txBody>
          <a:bodyPr wrap="square">
            <a:spAutoFit/>
          </a:bodyPr>
          <a:lstStyle/>
          <a:p>
            <a:r>
              <a:rPr lang="fr-FR" sz="2800" dirty="0">
                <a:solidFill>
                  <a:srgbClr val="0070C0"/>
                </a:solidFill>
                <a:latin typeface="-apple-system"/>
              </a:rPr>
              <a:t>Pour réduire de façon harmonieuse toutes les tailles de polices en orientation paysage (car </a:t>
            </a:r>
            <a:r>
              <a:rPr lang="fr-FR" sz="2800" dirty="0" err="1">
                <a:solidFill>
                  <a:srgbClr val="0070C0"/>
                </a:solidFill>
                <a:latin typeface="-apple-system"/>
              </a:rPr>
              <a:t>buggué</a:t>
            </a:r>
            <a:r>
              <a:rPr lang="fr-FR" sz="2800" dirty="0">
                <a:solidFill>
                  <a:srgbClr val="0070C0"/>
                </a:solidFill>
                <a:latin typeface="-apple-system"/>
              </a:rPr>
              <a:t> sur les périphérique iPhone et iPad)</a:t>
            </a:r>
            <a:endParaRPr lang="fr-FR" sz="2800" dirty="0">
              <a:solidFill>
                <a:srgbClr val="0070C0"/>
              </a:solidFill>
            </a:endParaRPr>
          </a:p>
        </p:txBody>
      </p:sp>
      <p:pic>
        <p:nvPicPr>
          <p:cNvPr id="4" name="Image 3"/>
          <p:cNvPicPr>
            <a:picLocks noChangeAspect="1"/>
          </p:cNvPicPr>
          <p:nvPr/>
        </p:nvPicPr>
        <p:blipFill>
          <a:blip r:embed="rId5"/>
          <a:stretch>
            <a:fillRect/>
          </a:stretch>
        </p:blipFill>
        <p:spPr>
          <a:xfrm>
            <a:off x="179512" y="3140968"/>
            <a:ext cx="8833373" cy="1723846"/>
          </a:xfrm>
          <a:prstGeom prst="rect">
            <a:avLst/>
          </a:prstGeom>
        </p:spPr>
      </p:pic>
    </p:spTree>
    <p:extLst>
      <p:ext uri="{BB962C8B-B14F-4D97-AF65-F5344CB8AC3E}">
        <p14:creationId xmlns:p14="http://schemas.microsoft.com/office/powerpoint/2010/main" val="11042401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2483768" y="3440815"/>
            <a:ext cx="8856628" cy="523220"/>
          </a:xfrm>
          <a:prstGeom prst="rect">
            <a:avLst/>
          </a:prstGeom>
        </p:spPr>
        <p:txBody>
          <a:bodyPr wrap="square">
            <a:spAutoFit/>
          </a:bodyPr>
          <a:lstStyle/>
          <a:p>
            <a:r>
              <a:rPr lang="fr-FR" sz="2800" dirty="0">
                <a:solidFill>
                  <a:srgbClr val="0070C0"/>
                </a:solidFill>
                <a:latin typeface="-apple-system"/>
              </a:rPr>
              <a:t>Passons au chose sérieuse …</a:t>
            </a:r>
            <a:endParaRPr lang="fr-FR" sz="2800" dirty="0">
              <a:solidFill>
                <a:srgbClr val="0070C0"/>
              </a:solidFill>
            </a:endParaRPr>
          </a:p>
        </p:txBody>
      </p:sp>
    </p:spTree>
    <p:extLst>
      <p:ext uri="{BB962C8B-B14F-4D97-AF65-F5344CB8AC3E}">
        <p14:creationId xmlns:p14="http://schemas.microsoft.com/office/powerpoint/2010/main" val="1526593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767492" y="1414299"/>
            <a:ext cx="7669238" cy="523220"/>
          </a:xfrm>
          <a:prstGeom prst="rect">
            <a:avLst/>
          </a:prstGeom>
        </p:spPr>
        <p:txBody>
          <a:bodyPr wrap="square">
            <a:spAutoFit/>
          </a:bodyPr>
          <a:lstStyle/>
          <a:p>
            <a:r>
              <a:rPr lang="fr-FR" sz="2800" b="1" dirty="0">
                <a:solidFill>
                  <a:schemeClr val="tx2"/>
                </a:solidFill>
                <a:latin typeface="PT Sans"/>
              </a:rPr>
              <a:t>Le monde est-il vraiment passé au mobile ?</a:t>
            </a:r>
            <a:endParaRPr lang="fr-FR" sz="2800" b="1" i="0" dirty="0">
              <a:solidFill>
                <a:schemeClr val="tx2"/>
              </a:solidFill>
              <a:effectLst/>
              <a:latin typeface="PT Sans"/>
            </a:endParaRPr>
          </a:p>
        </p:txBody>
      </p:sp>
      <p:pic>
        <p:nvPicPr>
          <p:cNvPr id="4" name="Image 3"/>
          <p:cNvPicPr>
            <a:picLocks noChangeAspect="1"/>
          </p:cNvPicPr>
          <p:nvPr/>
        </p:nvPicPr>
        <p:blipFill>
          <a:blip r:embed="rId5"/>
          <a:stretch>
            <a:fillRect/>
          </a:stretch>
        </p:blipFill>
        <p:spPr>
          <a:xfrm>
            <a:off x="2307731" y="2829684"/>
            <a:ext cx="5138820" cy="2692452"/>
          </a:xfrm>
          <a:prstGeom prst="rect">
            <a:avLst/>
          </a:prstGeom>
        </p:spPr>
      </p:pic>
      <p:pic>
        <p:nvPicPr>
          <p:cNvPr id="1026" name="Picture 2" descr="Graphique qui représente le temps de connexion sur internet depuis un appareil mobile">
            <a:extLst>
              <a:ext uri="{FF2B5EF4-FFF2-40B4-BE49-F238E27FC236}">
                <a16:creationId xmlns:a16="http://schemas.microsoft.com/office/drawing/2014/main" id="{3CF06DD0-C6AD-410C-9405-221D9CB357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7868" y="2087950"/>
            <a:ext cx="6948264" cy="39083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4F1E5C83-2548-4684-B017-03021888EBD2}"/>
              </a:ext>
            </a:extLst>
          </p:cNvPr>
          <p:cNvSpPr/>
          <p:nvPr/>
        </p:nvSpPr>
        <p:spPr>
          <a:xfrm>
            <a:off x="720946" y="6068794"/>
            <a:ext cx="8208556" cy="246221"/>
          </a:xfrm>
          <a:prstGeom prst="rect">
            <a:avLst/>
          </a:prstGeom>
        </p:spPr>
        <p:txBody>
          <a:bodyPr wrap="square">
            <a:spAutoFit/>
          </a:bodyPr>
          <a:lstStyle/>
          <a:p>
            <a:r>
              <a:rPr lang="fr-FR" sz="1000" dirty="0"/>
              <a:t>https://www.e-works.fr/blog/chiffres-cles-2020-internet-reseaux-sociaux-monde-france/</a:t>
            </a:r>
          </a:p>
        </p:txBody>
      </p:sp>
    </p:spTree>
    <p:extLst>
      <p:ext uri="{BB962C8B-B14F-4D97-AF65-F5344CB8AC3E}">
        <p14:creationId xmlns:p14="http://schemas.microsoft.com/office/powerpoint/2010/main" val="20957202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4" name="Image 3"/>
          <p:cNvPicPr>
            <a:picLocks noChangeAspect="1"/>
          </p:cNvPicPr>
          <p:nvPr/>
        </p:nvPicPr>
        <p:blipFill>
          <a:blip r:embed="rId5"/>
          <a:stretch>
            <a:fillRect/>
          </a:stretch>
        </p:blipFill>
        <p:spPr>
          <a:xfrm>
            <a:off x="2699792" y="2420888"/>
            <a:ext cx="3786680" cy="3509991"/>
          </a:xfrm>
          <a:prstGeom prst="rect">
            <a:avLst/>
          </a:prstGeom>
        </p:spPr>
      </p:pic>
      <p:pic>
        <p:nvPicPr>
          <p:cNvPr id="5" name="Image 4"/>
          <p:cNvPicPr>
            <a:picLocks noChangeAspect="1"/>
          </p:cNvPicPr>
          <p:nvPr/>
        </p:nvPicPr>
        <p:blipFill>
          <a:blip r:embed="rId6"/>
          <a:stretch>
            <a:fillRect/>
          </a:stretch>
        </p:blipFill>
        <p:spPr>
          <a:xfrm>
            <a:off x="3203848" y="1284099"/>
            <a:ext cx="3105583" cy="924054"/>
          </a:xfrm>
          <a:prstGeom prst="rect">
            <a:avLst/>
          </a:prstGeom>
        </p:spPr>
      </p:pic>
      <p:pic>
        <p:nvPicPr>
          <p:cNvPr id="6" name="Image 5"/>
          <p:cNvPicPr>
            <a:picLocks noChangeAspect="1"/>
          </p:cNvPicPr>
          <p:nvPr/>
        </p:nvPicPr>
        <p:blipFill>
          <a:blip r:embed="rId7"/>
          <a:stretch>
            <a:fillRect/>
          </a:stretch>
        </p:blipFill>
        <p:spPr>
          <a:xfrm>
            <a:off x="6187566" y="5187606"/>
            <a:ext cx="2772162" cy="943107"/>
          </a:xfrm>
          <a:prstGeom prst="rect">
            <a:avLst/>
          </a:prstGeom>
        </p:spPr>
      </p:pic>
      <p:sp>
        <p:nvSpPr>
          <p:cNvPr id="2" name="Rectangle 1">
            <a:extLst>
              <a:ext uri="{FF2B5EF4-FFF2-40B4-BE49-F238E27FC236}">
                <a16:creationId xmlns:a16="http://schemas.microsoft.com/office/drawing/2014/main" id="{0A02F122-A484-4909-AF7D-2D55C8B4AB6B}"/>
              </a:ext>
            </a:extLst>
          </p:cNvPr>
          <p:cNvSpPr/>
          <p:nvPr/>
        </p:nvSpPr>
        <p:spPr>
          <a:xfrm>
            <a:off x="159394" y="1502032"/>
            <a:ext cx="2665666" cy="369332"/>
          </a:xfrm>
          <a:prstGeom prst="rect">
            <a:avLst/>
          </a:prstGeom>
        </p:spPr>
        <p:txBody>
          <a:bodyPr wrap="none">
            <a:spAutoFit/>
          </a:bodyPr>
          <a:lstStyle/>
          <a:p>
            <a:r>
              <a:rPr lang="fr-FR" dirty="0">
                <a:solidFill>
                  <a:srgbClr val="86208E"/>
                </a:solidFill>
              </a:rPr>
              <a:t>https://getbootstrap.com/</a:t>
            </a:r>
          </a:p>
        </p:txBody>
      </p:sp>
    </p:spTree>
    <p:extLst>
      <p:ext uri="{BB962C8B-B14F-4D97-AF65-F5344CB8AC3E}">
        <p14:creationId xmlns:p14="http://schemas.microsoft.com/office/powerpoint/2010/main" val="23575487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270758" y="2455111"/>
            <a:ext cx="8640960" cy="3416320"/>
          </a:xfrm>
          <a:prstGeom prst="rect">
            <a:avLst/>
          </a:prstGeom>
        </p:spPr>
        <p:txBody>
          <a:bodyPr wrap="square">
            <a:spAutoFit/>
          </a:bodyPr>
          <a:lstStyle/>
          <a:p>
            <a:r>
              <a:rPr lang="fr-FR" sz="2400" b="1" dirty="0" err="1">
                <a:solidFill>
                  <a:schemeClr val="tx2"/>
                </a:solidFill>
                <a:latin typeface="arial" panose="020B0604020202020204" pitchFamily="34" charset="0"/>
              </a:rPr>
              <a:t>Bootstrap</a:t>
            </a:r>
            <a:r>
              <a:rPr lang="fr-FR" sz="2400" dirty="0">
                <a:solidFill>
                  <a:schemeClr val="tx2"/>
                </a:solidFill>
                <a:latin typeface="arial" panose="020B0604020202020204" pitchFamily="34" charset="0"/>
              </a:rPr>
              <a:t> est un </a:t>
            </a:r>
            <a:r>
              <a:rPr lang="fr-FR" sz="2400" dirty="0" err="1">
                <a:solidFill>
                  <a:schemeClr val="tx2"/>
                </a:solidFill>
                <a:latin typeface="arial" panose="020B0604020202020204" pitchFamily="34" charset="0"/>
              </a:rPr>
              <a:t>framework</a:t>
            </a:r>
            <a:r>
              <a:rPr lang="fr-FR" sz="2400" dirty="0">
                <a:solidFill>
                  <a:schemeClr val="tx2"/>
                </a:solidFill>
                <a:latin typeface="arial" panose="020B0604020202020204" pitchFamily="34" charset="0"/>
              </a:rPr>
              <a:t> CSS qui comporte en plus des plugins jQuery pour composer des pages web. </a:t>
            </a:r>
          </a:p>
          <a:p>
            <a:endParaRPr lang="fr-FR" sz="2400" dirty="0">
              <a:solidFill>
                <a:schemeClr val="tx2"/>
              </a:solidFill>
              <a:latin typeface="arial" panose="020B0604020202020204" pitchFamily="34" charset="0"/>
            </a:endParaRPr>
          </a:p>
          <a:p>
            <a:r>
              <a:rPr lang="fr-FR" sz="2400" b="1" dirty="0" err="1">
                <a:solidFill>
                  <a:schemeClr val="tx2"/>
                </a:solidFill>
                <a:latin typeface="arial" panose="020B0604020202020204" pitchFamily="34" charset="0"/>
              </a:rPr>
              <a:t>Bootstrap</a:t>
            </a:r>
            <a:r>
              <a:rPr lang="fr-FR" sz="2400" dirty="0">
                <a:solidFill>
                  <a:schemeClr val="tx2"/>
                </a:solidFill>
                <a:latin typeface="arial" panose="020B0604020202020204" pitchFamily="34" charset="0"/>
              </a:rPr>
              <a:t> est un </a:t>
            </a:r>
            <a:r>
              <a:rPr lang="fr-FR" sz="2400" dirty="0" err="1">
                <a:solidFill>
                  <a:schemeClr val="tx2"/>
                </a:solidFill>
                <a:latin typeface="arial" panose="020B0604020202020204" pitchFamily="34" charset="0"/>
              </a:rPr>
              <a:t>framework</a:t>
            </a:r>
            <a:r>
              <a:rPr lang="fr-FR" sz="2400" dirty="0">
                <a:solidFill>
                  <a:schemeClr val="tx2"/>
                </a:solidFill>
                <a:latin typeface="arial" panose="020B0604020202020204" pitchFamily="34" charset="0"/>
              </a:rPr>
              <a:t> récent qui a connu un développement et une popularité très rapide.</a:t>
            </a:r>
          </a:p>
          <a:p>
            <a:r>
              <a:rPr lang="fr-FR" sz="2400" dirty="0">
                <a:solidFill>
                  <a:schemeClr val="tx2"/>
                </a:solidFill>
                <a:latin typeface="arial" panose="020B0604020202020204" pitchFamily="34" charset="0"/>
              </a:rPr>
              <a:t> </a:t>
            </a:r>
          </a:p>
          <a:p>
            <a:r>
              <a:rPr lang="fr-FR" sz="2400" b="1" dirty="0" err="1">
                <a:solidFill>
                  <a:schemeClr val="tx2"/>
                </a:solidFill>
                <a:latin typeface="arial" panose="020B0604020202020204" pitchFamily="34" charset="0"/>
              </a:rPr>
              <a:t>Bootstrap</a:t>
            </a:r>
            <a:r>
              <a:rPr lang="fr-FR" sz="2400" dirty="0">
                <a:solidFill>
                  <a:schemeClr val="tx2"/>
                </a:solidFill>
                <a:latin typeface="arial" panose="020B0604020202020204" pitchFamily="34" charset="0"/>
              </a:rPr>
              <a:t> s'installe facilement en référençant quelques fichiers sur son serveur ou même en passant directement par des </a:t>
            </a:r>
            <a:r>
              <a:rPr lang="fr-FR" sz="2400" b="1" dirty="0">
                <a:solidFill>
                  <a:schemeClr val="tx2"/>
                </a:solidFill>
                <a:latin typeface="arial" panose="020B0604020202020204" pitchFamily="34" charset="0"/>
              </a:rPr>
              <a:t>CDN.</a:t>
            </a:r>
            <a:endParaRPr lang="fr-FR" sz="2400" dirty="0">
              <a:solidFill>
                <a:schemeClr val="tx2"/>
              </a:solidFill>
            </a:endParaRPr>
          </a:p>
        </p:txBody>
      </p:sp>
      <p:sp>
        <p:nvSpPr>
          <p:cNvPr id="4" name="Rectangle 3"/>
          <p:cNvSpPr/>
          <p:nvPr/>
        </p:nvSpPr>
        <p:spPr>
          <a:xfrm>
            <a:off x="1707098" y="1349867"/>
            <a:ext cx="5768280" cy="707886"/>
          </a:xfrm>
          <a:prstGeom prst="rect">
            <a:avLst/>
          </a:prstGeom>
        </p:spPr>
        <p:txBody>
          <a:bodyPr wrap="square">
            <a:spAutoFit/>
          </a:bodyPr>
          <a:lstStyle/>
          <a:p>
            <a:r>
              <a:rPr lang="fr-FR" sz="4000" dirty="0">
                <a:solidFill>
                  <a:schemeClr val="tx2"/>
                </a:solidFill>
                <a:latin typeface="arial" panose="020B0604020202020204" pitchFamily="34" charset="0"/>
              </a:rPr>
              <a:t>Qu’est-ce que </a:t>
            </a:r>
            <a:r>
              <a:rPr lang="fr-FR" sz="4000" dirty="0" err="1">
                <a:solidFill>
                  <a:schemeClr val="tx2"/>
                </a:solidFill>
                <a:latin typeface="arial" panose="020B0604020202020204" pitchFamily="34" charset="0"/>
              </a:rPr>
              <a:t>Bootstrap</a:t>
            </a:r>
            <a:endParaRPr lang="fr-FR" sz="4000" dirty="0">
              <a:solidFill>
                <a:schemeClr val="tx2"/>
              </a:solidFill>
            </a:endParaRPr>
          </a:p>
        </p:txBody>
      </p:sp>
    </p:spTree>
    <p:extLst>
      <p:ext uri="{BB962C8B-B14F-4D97-AF65-F5344CB8AC3E}">
        <p14:creationId xmlns:p14="http://schemas.microsoft.com/office/powerpoint/2010/main" val="25594328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28090" y="1246267"/>
            <a:ext cx="9080058" cy="5078313"/>
          </a:xfrm>
          <a:prstGeom prst="rect">
            <a:avLst/>
          </a:prstGeom>
        </p:spPr>
        <p:txBody>
          <a:bodyPr wrap="square">
            <a:spAutoFit/>
          </a:bodyPr>
          <a:lstStyle/>
          <a:p>
            <a:r>
              <a:rPr lang="fr-FR" sz="3600" dirty="0">
                <a:solidFill>
                  <a:schemeClr val="tx2"/>
                </a:solidFill>
                <a:latin typeface="Montserrat"/>
              </a:rPr>
              <a:t>Un </a:t>
            </a:r>
            <a:r>
              <a:rPr lang="fr-FR" sz="3600" dirty="0" err="1">
                <a:solidFill>
                  <a:schemeClr val="tx2"/>
                </a:solidFill>
                <a:latin typeface="Montserrat"/>
              </a:rPr>
              <a:t>framework</a:t>
            </a:r>
            <a:r>
              <a:rPr lang="fr-FR" sz="3600" dirty="0">
                <a:solidFill>
                  <a:schemeClr val="tx2"/>
                </a:solidFill>
                <a:latin typeface="Montserrat"/>
              </a:rPr>
              <a:t> : </a:t>
            </a:r>
          </a:p>
          <a:p>
            <a:endParaRPr lang="fr-FR" dirty="0">
              <a:solidFill>
                <a:schemeClr val="tx2"/>
              </a:solidFill>
              <a:latin typeface="Montserrat"/>
            </a:endParaRPr>
          </a:p>
          <a:p>
            <a:r>
              <a:rPr lang="fr-FR" dirty="0">
                <a:solidFill>
                  <a:schemeClr val="tx2"/>
                </a:solidFill>
                <a:latin typeface="Montserrat"/>
              </a:rPr>
              <a:t>Il s'agit d'un ensemble de composants structurés qui sert à créer les bases et à organiser le code informatique pour faciliter le travail des programmeurs, que ce soit en terme de productivité ou de simplification de la maintenance. </a:t>
            </a:r>
          </a:p>
          <a:p>
            <a:endParaRPr lang="fr-FR" dirty="0">
              <a:solidFill>
                <a:schemeClr val="tx2"/>
              </a:solidFill>
              <a:latin typeface="Montserrat"/>
            </a:endParaRPr>
          </a:p>
          <a:p>
            <a:r>
              <a:rPr lang="fr-FR" dirty="0">
                <a:solidFill>
                  <a:schemeClr val="tx2"/>
                </a:solidFill>
                <a:latin typeface="Montserrat"/>
              </a:rPr>
              <a:t>Il en existe beaucoup pour les applications web qui ciblent de nombreux langages : Java, Python, Ruby, PHP…</a:t>
            </a:r>
          </a:p>
          <a:p>
            <a:endParaRPr lang="fr-FR" dirty="0">
              <a:solidFill>
                <a:schemeClr val="tx2"/>
              </a:solidFill>
              <a:latin typeface="Montserrat"/>
            </a:endParaRPr>
          </a:p>
          <a:p>
            <a:r>
              <a:rPr lang="fr-FR" dirty="0">
                <a:solidFill>
                  <a:schemeClr val="tx2"/>
                </a:solidFill>
                <a:latin typeface="Montserrat"/>
              </a:rPr>
              <a:t>Il existe des </a:t>
            </a:r>
            <a:r>
              <a:rPr lang="fr-FR" dirty="0" err="1">
                <a:solidFill>
                  <a:schemeClr val="tx2"/>
                </a:solidFill>
                <a:latin typeface="Montserrat"/>
              </a:rPr>
              <a:t>frameworks</a:t>
            </a:r>
            <a:r>
              <a:rPr lang="fr-FR" dirty="0">
                <a:solidFill>
                  <a:schemeClr val="tx2"/>
                </a:solidFill>
                <a:latin typeface="Montserrat"/>
              </a:rPr>
              <a:t> côté serveur (désignés </a:t>
            </a:r>
            <a:r>
              <a:rPr lang="fr-FR" i="1" dirty="0" err="1">
                <a:solidFill>
                  <a:schemeClr val="tx2"/>
                </a:solidFill>
                <a:latin typeface="Montserrat"/>
              </a:rPr>
              <a:t>backend</a:t>
            </a:r>
            <a:r>
              <a:rPr lang="fr-FR" dirty="0">
                <a:solidFill>
                  <a:schemeClr val="tx2"/>
                </a:solidFill>
                <a:latin typeface="Montserrat"/>
              </a:rPr>
              <a:t> en anglais), et d'autres côté client (désignés </a:t>
            </a:r>
            <a:r>
              <a:rPr lang="fr-FR" i="1" dirty="0" err="1">
                <a:solidFill>
                  <a:schemeClr val="tx2"/>
                </a:solidFill>
                <a:latin typeface="Montserrat"/>
              </a:rPr>
              <a:t>frontend</a:t>
            </a:r>
            <a:r>
              <a:rPr lang="fr-FR" dirty="0">
                <a:solidFill>
                  <a:schemeClr val="tx2"/>
                </a:solidFill>
                <a:latin typeface="Montserrat"/>
              </a:rPr>
              <a:t> en anglais).</a:t>
            </a:r>
          </a:p>
          <a:p>
            <a:endParaRPr lang="fr-FR" dirty="0">
              <a:solidFill>
                <a:schemeClr val="tx2"/>
              </a:solidFill>
              <a:latin typeface="Montserrat"/>
            </a:endParaRPr>
          </a:p>
          <a:p>
            <a:r>
              <a:rPr lang="fr-FR" dirty="0">
                <a:solidFill>
                  <a:schemeClr val="tx2"/>
                </a:solidFill>
                <a:latin typeface="Montserrat"/>
              </a:rPr>
              <a:t> </a:t>
            </a:r>
            <a:r>
              <a:rPr lang="fr-FR" dirty="0" err="1">
                <a:solidFill>
                  <a:schemeClr val="tx2"/>
                </a:solidFill>
                <a:latin typeface="Montserrat"/>
              </a:rPr>
              <a:t>Bootstrap</a:t>
            </a:r>
            <a:r>
              <a:rPr lang="fr-FR" dirty="0">
                <a:solidFill>
                  <a:schemeClr val="tx2"/>
                </a:solidFill>
                <a:latin typeface="Montserrat"/>
              </a:rPr>
              <a:t> fait partie de cette deuxième catégorie. Les </a:t>
            </a:r>
            <a:r>
              <a:rPr lang="fr-FR" dirty="0" err="1">
                <a:solidFill>
                  <a:schemeClr val="tx2"/>
                </a:solidFill>
                <a:latin typeface="Montserrat"/>
              </a:rPr>
              <a:t>frameworks</a:t>
            </a:r>
            <a:r>
              <a:rPr lang="fr-FR" dirty="0">
                <a:solidFill>
                  <a:schemeClr val="tx2"/>
                </a:solidFill>
                <a:latin typeface="Montserrat"/>
              </a:rPr>
              <a:t> CSS sont spécialisés, comme leur nom l'indique, dans les CSS ! C'est-à-dire qu'ils nous aident à mettre en forme les pages web : organisation, aspect, animation… </a:t>
            </a:r>
          </a:p>
          <a:p>
            <a:endParaRPr lang="fr-FR" dirty="0">
              <a:solidFill>
                <a:schemeClr val="tx2"/>
              </a:solidFill>
              <a:latin typeface="Montserrat"/>
            </a:endParaRPr>
          </a:p>
          <a:p>
            <a:r>
              <a:rPr lang="fr-FR" dirty="0">
                <a:solidFill>
                  <a:schemeClr val="tx2"/>
                </a:solidFill>
                <a:latin typeface="Montserrat"/>
              </a:rPr>
              <a:t>Ils sont devenus à la mode et il en existe un certain nombre… comme </a:t>
            </a:r>
            <a:r>
              <a:rPr lang="fr-FR" u="sng" dirty="0" err="1">
                <a:solidFill>
                  <a:schemeClr val="tx2"/>
                </a:solidFill>
                <a:latin typeface="Montserrat"/>
                <a:hlinkClick r:id="rId5"/>
              </a:rPr>
              <a:t>Knacss</a:t>
            </a:r>
            <a:endParaRPr lang="fr-FR" b="0" i="0" dirty="0">
              <a:solidFill>
                <a:schemeClr val="tx2"/>
              </a:solidFill>
              <a:effectLst/>
              <a:latin typeface="Montserrat"/>
            </a:endParaRPr>
          </a:p>
        </p:txBody>
      </p:sp>
      <p:pic>
        <p:nvPicPr>
          <p:cNvPr id="4" name="Image 3"/>
          <p:cNvPicPr>
            <a:picLocks noChangeAspect="1"/>
          </p:cNvPicPr>
          <p:nvPr/>
        </p:nvPicPr>
        <p:blipFill>
          <a:blip r:embed="rId6"/>
          <a:stretch>
            <a:fillRect/>
          </a:stretch>
        </p:blipFill>
        <p:spPr>
          <a:xfrm>
            <a:off x="7956376" y="5426782"/>
            <a:ext cx="576064" cy="932233"/>
          </a:xfrm>
          <a:prstGeom prst="rect">
            <a:avLst/>
          </a:prstGeom>
        </p:spPr>
      </p:pic>
    </p:spTree>
    <p:extLst>
      <p:ext uri="{BB962C8B-B14F-4D97-AF65-F5344CB8AC3E}">
        <p14:creationId xmlns:p14="http://schemas.microsoft.com/office/powerpoint/2010/main" val="213908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11" name="Rectangle 10"/>
          <p:cNvSpPr/>
          <p:nvPr/>
        </p:nvSpPr>
        <p:spPr>
          <a:xfrm>
            <a:off x="215278" y="1087227"/>
            <a:ext cx="8713443" cy="5262979"/>
          </a:xfrm>
          <a:prstGeom prst="rect">
            <a:avLst/>
          </a:prstGeom>
        </p:spPr>
        <p:txBody>
          <a:bodyPr wrap="square">
            <a:spAutoFit/>
          </a:bodyPr>
          <a:lstStyle/>
          <a:p>
            <a:r>
              <a:rPr lang="fr-FR" sz="3200" b="1" dirty="0">
                <a:solidFill>
                  <a:schemeClr val="tx2"/>
                </a:solidFill>
                <a:latin typeface="Montserrat"/>
              </a:rPr>
              <a:t>Les CDN</a:t>
            </a:r>
          </a:p>
          <a:p>
            <a:endParaRPr lang="fr-FR" b="1" dirty="0">
              <a:solidFill>
                <a:schemeClr val="tx2"/>
              </a:solidFill>
              <a:latin typeface="Montserrat"/>
            </a:endParaRPr>
          </a:p>
          <a:p>
            <a:r>
              <a:rPr lang="fr-FR" sz="2200" dirty="0">
                <a:solidFill>
                  <a:schemeClr val="tx2"/>
                </a:solidFill>
                <a:latin typeface="Montserrat"/>
              </a:rPr>
              <a:t>CDN est l'acronyme de « </a:t>
            </a:r>
            <a:r>
              <a:rPr lang="fr-FR" sz="2200" i="1" dirty="0">
                <a:solidFill>
                  <a:schemeClr val="tx2"/>
                </a:solidFill>
                <a:latin typeface="Montserrat"/>
              </a:rPr>
              <a:t>Content </a:t>
            </a:r>
            <a:r>
              <a:rPr lang="fr-FR" sz="2200" i="1" dirty="0" err="1">
                <a:solidFill>
                  <a:schemeClr val="tx2"/>
                </a:solidFill>
                <a:latin typeface="Montserrat"/>
              </a:rPr>
              <a:t>delivery</a:t>
            </a:r>
            <a:r>
              <a:rPr lang="fr-FR" sz="2200" i="1" dirty="0">
                <a:solidFill>
                  <a:schemeClr val="tx2"/>
                </a:solidFill>
                <a:latin typeface="Montserrat"/>
              </a:rPr>
              <a:t> network</a:t>
            </a:r>
            <a:r>
              <a:rPr lang="fr-FR" sz="2200" dirty="0">
                <a:solidFill>
                  <a:schemeClr val="tx2"/>
                </a:solidFill>
                <a:latin typeface="Montserrat"/>
              </a:rPr>
              <a:t> » (Réseau de diffusion de contenu) ; c'est un réseau de serveurs qui met à disposition des librairies. Il devient ainsi inutile de prévoir ces librairies sur son propre serveur, il suffit de « pointer » vers eux. Il y a des avantages à utiliser un CDN :</a:t>
            </a:r>
          </a:p>
          <a:p>
            <a:pPr>
              <a:buFont typeface="Arial" panose="020B0604020202020204" pitchFamily="34" charset="0"/>
              <a:buChar char="•"/>
            </a:pPr>
            <a:r>
              <a:rPr lang="fr-FR" sz="2200" dirty="0">
                <a:solidFill>
                  <a:schemeClr val="tx2"/>
                </a:solidFill>
                <a:latin typeface="Montserrat"/>
              </a:rPr>
              <a:t>Libération de ressources et de la bande passante sur son propre serveur ;</a:t>
            </a:r>
          </a:p>
          <a:p>
            <a:pPr>
              <a:buFont typeface="Arial" panose="020B0604020202020204" pitchFamily="34" charset="0"/>
              <a:buChar char="•"/>
            </a:pPr>
            <a:r>
              <a:rPr lang="fr-FR" sz="2200" dirty="0" err="1">
                <a:solidFill>
                  <a:schemeClr val="tx2"/>
                </a:solidFill>
                <a:latin typeface="Montserrat"/>
              </a:rPr>
              <a:t>Parallélisation</a:t>
            </a:r>
            <a:r>
              <a:rPr lang="fr-FR" sz="2200" dirty="0">
                <a:solidFill>
                  <a:schemeClr val="tx2"/>
                </a:solidFill>
                <a:latin typeface="Montserrat"/>
              </a:rPr>
              <a:t> des téléchargements (un CDN est sur plusieurs serveurs) ;</a:t>
            </a:r>
          </a:p>
          <a:p>
            <a:pPr>
              <a:buFont typeface="Arial" panose="020B0604020202020204" pitchFamily="34" charset="0"/>
              <a:buChar char="•"/>
            </a:pPr>
            <a:r>
              <a:rPr lang="fr-FR" sz="2200" dirty="0">
                <a:solidFill>
                  <a:schemeClr val="tx2"/>
                </a:solidFill>
                <a:latin typeface="Montserrat"/>
              </a:rPr>
              <a:t>Accélération du chargement ;</a:t>
            </a:r>
          </a:p>
          <a:p>
            <a:pPr>
              <a:buFont typeface="Arial" panose="020B0604020202020204" pitchFamily="34" charset="0"/>
              <a:buChar char="•"/>
            </a:pPr>
            <a:r>
              <a:rPr lang="fr-FR" sz="2200" dirty="0">
                <a:solidFill>
                  <a:schemeClr val="tx2"/>
                </a:solidFill>
                <a:latin typeface="Montserrat"/>
              </a:rPr>
              <a:t>Diminution de la latence ;</a:t>
            </a:r>
          </a:p>
          <a:p>
            <a:pPr>
              <a:buFont typeface="Arial" panose="020B0604020202020204" pitchFamily="34" charset="0"/>
              <a:buChar char="•"/>
            </a:pPr>
            <a:r>
              <a:rPr lang="fr-FR" sz="2200" dirty="0">
                <a:solidFill>
                  <a:schemeClr val="tx2"/>
                </a:solidFill>
                <a:latin typeface="Montserrat"/>
              </a:rPr>
              <a:t>Actualisation automatique des librairies ;</a:t>
            </a:r>
          </a:p>
          <a:p>
            <a:pPr>
              <a:buFont typeface="Arial" panose="020B0604020202020204" pitchFamily="34" charset="0"/>
              <a:buChar char="•"/>
            </a:pPr>
            <a:r>
              <a:rPr lang="fr-FR" sz="2200" dirty="0">
                <a:solidFill>
                  <a:schemeClr val="tx2"/>
                </a:solidFill>
                <a:latin typeface="Montserrat"/>
              </a:rPr>
              <a:t>Amélioration du référencement…</a:t>
            </a:r>
            <a:endParaRPr lang="fr-FR" sz="2200" b="0" i="0" dirty="0">
              <a:solidFill>
                <a:schemeClr val="tx2"/>
              </a:solidFill>
              <a:effectLst/>
              <a:latin typeface="Montserrat"/>
            </a:endParaRPr>
          </a:p>
        </p:txBody>
      </p:sp>
    </p:spTree>
    <p:extLst>
      <p:ext uri="{BB962C8B-B14F-4D97-AF65-F5344CB8AC3E}">
        <p14:creationId xmlns:p14="http://schemas.microsoft.com/office/powerpoint/2010/main" val="7816849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162746" y="1268760"/>
            <a:ext cx="8856984" cy="5170646"/>
          </a:xfrm>
          <a:prstGeom prst="rect">
            <a:avLst/>
          </a:prstGeom>
        </p:spPr>
        <p:txBody>
          <a:bodyPr wrap="square">
            <a:spAutoFit/>
          </a:bodyPr>
          <a:lstStyle/>
          <a:p>
            <a:r>
              <a:rPr lang="fr-FR" sz="3200" dirty="0" err="1">
                <a:solidFill>
                  <a:schemeClr val="tx2"/>
                </a:solidFill>
                <a:latin typeface="Montserrat"/>
              </a:rPr>
              <a:t>Bootstrap</a:t>
            </a:r>
            <a:r>
              <a:rPr lang="fr-FR" sz="3200" dirty="0">
                <a:solidFill>
                  <a:schemeClr val="tx2"/>
                </a:solidFill>
                <a:latin typeface="Montserrat"/>
              </a:rPr>
              <a:t> est un </a:t>
            </a:r>
            <a:r>
              <a:rPr lang="fr-FR" sz="3200" dirty="0" err="1">
                <a:solidFill>
                  <a:schemeClr val="tx2"/>
                </a:solidFill>
                <a:latin typeface="Montserrat"/>
              </a:rPr>
              <a:t>framework</a:t>
            </a:r>
            <a:r>
              <a:rPr lang="fr-FR" sz="3200" dirty="0">
                <a:solidFill>
                  <a:schemeClr val="tx2"/>
                </a:solidFill>
                <a:latin typeface="Montserrat"/>
              </a:rPr>
              <a:t> CSS</a:t>
            </a:r>
          </a:p>
          <a:p>
            <a:endParaRPr lang="fr-FR" dirty="0">
              <a:solidFill>
                <a:schemeClr val="tx2"/>
              </a:solidFill>
              <a:latin typeface="Montserrat"/>
            </a:endParaRPr>
          </a:p>
          <a:p>
            <a:r>
              <a:rPr lang="fr-FR" sz="2000" dirty="0">
                <a:solidFill>
                  <a:schemeClr val="tx2"/>
                </a:solidFill>
                <a:latin typeface="Montserrat"/>
              </a:rPr>
              <a:t>Mais pas seulement, puisqu'il embarque également des composants HTML et JavaScript. </a:t>
            </a:r>
          </a:p>
          <a:p>
            <a:r>
              <a:rPr lang="fr-FR" sz="2000" dirty="0">
                <a:solidFill>
                  <a:schemeClr val="tx2"/>
                </a:solidFill>
                <a:latin typeface="Montserrat"/>
              </a:rPr>
              <a:t>Il comporte un système de grille simple et efficace pour mettre en ordre l'aspect visuel d'une page web. </a:t>
            </a:r>
          </a:p>
          <a:p>
            <a:r>
              <a:rPr lang="fr-FR" sz="2000" dirty="0">
                <a:solidFill>
                  <a:schemeClr val="tx2"/>
                </a:solidFill>
                <a:latin typeface="Montserrat"/>
              </a:rPr>
              <a:t>Il apporte du style pour les boutons, les formulaires, la navigation… </a:t>
            </a:r>
          </a:p>
          <a:p>
            <a:endParaRPr lang="fr-FR" sz="2000" dirty="0">
              <a:solidFill>
                <a:schemeClr val="tx2"/>
              </a:solidFill>
              <a:latin typeface="Montserrat"/>
            </a:endParaRPr>
          </a:p>
          <a:p>
            <a:r>
              <a:rPr lang="fr-FR" sz="2000" dirty="0">
                <a:solidFill>
                  <a:schemeClr val="tx2"/>
                </a:solidFill>
                <a:latin typeface="Montserrat"/>
              </a:rPr>
              <a:t>Il permet ainsi de concevoir un site web rapidement et avec peu de lignes de code ajoutées. </a:t>
            </a:r>
          </a:p>
          <a:p>
            <a:endParaRPr lang="fr-FR" sz="2000" dirty="0">
              <a:solidFill>
                <a:schemeClr val="tx2"/>
              </a:solidFill>
              <a:latin typeface="Montserrat"/>
            </a:endParaRPr>
          </a:p>
          <a:p>
            <a:r>
              <a:rPr lang="fr-FR" sz="2000" dirty="0">
                <a:solidFill>
                  <a:schemeClr val="tx2"/>
                </a:solidFill>
                <a:latin typeface="Montserrat"/>
              </a:rPr>
              <a:t>Le </a:t>
            </a:r>
            <a:r>
              <a:rPr lang="fr-FR" sz="2000" dirty="0" err="1">
                <a:solidFill>
                  <a:schemeClr val="tx2"/>
                </a:solidFill>
                <a:latin typeface="Montserrat"/>
              </a:rPr>
              <a:t>framework</a:t>
            </a:r>
            <a:r>
              <a:rPr lang="fr-FR" sz="2000" dirty="0">
                <a:solidFill>
                  <a:schemeClr val="tx2"/>
                </a:solidFill>
                <a:latin typeface="Montserrat"/>
              </a:rPr>
              <a:t> le plus proche de </a:t>
            </a:r>
            <a:r>
              <a:rPr lang="fr-FR" sz="2000" dirty="0" err="1">
                <a:solidFill>
                  <a:schemeClr val="tx2"/>
                </a:solidFill>
                <a:latin typeface="Montserrat"/>
              </a:rPr>
              <a:t>Bootstrap</a:t>
            </a:r>
            <a:r>
              <a:rPr lang="fr-FR" sz="2000" dirty="0">
                <a:solidFill>
                  <a:schemeClr val="tx2"/>
                </a:solidFill>
                <a:latin typeface="Montserrat"/>
              </a:rPr>
              <a:t> est sans doute </a:t>
            </a:r>
            <a:r>
              <a:rPr lang="fr-FR" sz="2000" u="sng" dirty="0" err="1">
                <a:solidFill>
                  <a:schemeClr val="tx2"/>
                </a:solidFill>
                <a:latin typeface="Montserrat"/>
                <a:hlinkClick r:id="rId5"/>
              </a:rPr>
              <a:t>Foundation</a:t>
            </a:r>
            <a:r>
              <a:rPr lang="fr-FR" sz="2000" dirty="0">
                <a:solidFill>
                  <a:schemeClr val="tx2"/>
                </a:solidFill>
                <a:latin typeface="Montserrat"/>
              </a:rPr>
              <a:t> qui est présenté comme « </a:t>
            </a:r>
            <a:r>
              <a:rPr lang="fr-FR" sz="2000" i="1" dirty="0">
                <a:solidFill>
                  <a:schemeClr val="tx2"/>
                </a:solidFill>
                <a:latin typeface="Montserrat"/>
              </a:rPr>
              <a:t>The </a:t>
            </a:r>
            <a:r>
              <a:rPr lang="fr-FR" sz="2000" i="1" dirty="0" err="1">
                <a:solidFill>
                  <a:schemeClr val="tx2"/>
                </a:solidFill>
                <a:latin typeface="Montserrat"/>
              </a:rPr>
              <a:t>most</a:t>
            </a:r>
            <a:r>
              <a:rPr lang="fr-FR" sz="2000" i="1" dirty="0">
                <a:solidFill>
                  <a:schemeClr val="tx2"/>
                </a:solidFill>
                <a:latin typeface="Montserrat"/>
              </a:rPr>
              <a:t> </a:t>
            </a:r>
            <a:r>
              <a:rPr lang="fr-FR" sz="2000" i="1" dirty="0" err="1">
                <a:solidFill>
                  <a:schemeClr val="tx2"/>
                </a:solidFill>
                <a:latin typeface="Montserrat"/>
              </a:rPr>
              <a:t>advanced</a:t>
            </a:r>
            <a:r>
              <a:rPr lang="fr-FR" sz="2000" i="1" dirty="0">
                <a:solidFill>
                  <a:schemeClr val="tx2"/>
                </a:solidFill>
                <a:latin typeface="Montserrat"/>
              </a:rPr>
              <a:t> responsive front-end </a:t>
            </a:r>
            <a:r>
              <a:rPr lang="fr-FR" sz="2000" i="1" dirty="0" err="1">
                <a:solidFill>
                  <a:schemeClr val="tx2"/>
                </a:solidFill>
                <a:latin typeface="Montserrat"/>
              </a:rPr>
              <a:t>framework</a:t>
            </a:r>
            <a:r>
              <a:rPr lang="fr-FR" sz="2000" i="1" dirty="0">
                <a:solidFill>
                  <a:schemeClr val="tx2"/>
                </a:solidFill>
                <a:latin typeface="Montserrat"/>
              </a:rPr>
              <a:t> in the world</a:t>
            </a:r>
            <a:r>
              <a:rPr lang="fr-FR" sz="2000" dirty="0">
                <a:solidFill>
                  <a:schemeClr val="tx2"/>
                </a:solidFill>
                <a:latin typeface="Montserrat"/>
              </a:rPr>
              <a:t> ». </a:t>
            </a:r>
          </a:p>
          <a:p>
            <a:endParaRPr lang="fr-FR" sz="2000" dirty="0">
              <a:solidFill>
                <a:schemeClr val="tx2"/>
              </a:solidFill>
              <a:latin typeface="Montserrat"/>
            </a:endParaRPr>
          </a:p>
          <a:p>
            <a:r>
              <a:rPr lang="fr-FR" sz="2000" dirty="0">
                <a:solidFill>
                  <a:schemeClr val="tx2"/>
                </a:solidFill>
                <a:latin typeface="Montserrat"/>
              </a:rPr>
              <a:t>A savoir que pour la popularité, c'est </a:t>
            </a:r>
            <a:r>
              <a:rPr lang="fr-FR" sz="2000" dirty="0" err="1">
                <a:solidFill>
                  <a:schemeClr val="tx2"/>
                </a:solidFill>
                <a:latin typeface="Montserrat"/>
              </a:rPr>
              <a:t>Bootstrap</a:t>
            </a:r>
            <a:r>
              <a:rPr lang="fr-FR" sz="2000" dirty="0">
                <a:solidFill>
                  <a:schemeClr val="tx2"/>
                </a:solidFill>
                <a:latin typeface="Montserrat"/>
              </a:rPr>
              <a:t> qui est plébiscité.</a:t>
            </a:r>
            <a:endParaRPr lang="fr-FR" sz="2000" dirty="0">
              <a:solidFill>
                <a:schemeClr val="tx2"/>
              </a:solidFill>
            </a:endParaRPr>
          </a:p>
        </p:txBody>
      </p:sp>
    </p:spTree>
    <p:extLst>
      <p:ext uri="{BB962C8B-B14F-4D97-AF65-F5344CB8AC3E}">
        <p14:creationId xmlns:p14="http://schemas.microsoft.com/office/powerpoint/2010/main" val="29517566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197957" y="1022685"/>
            <a:ext cx="8784976" cy="5447645"/>
          </a:xfrm>
          <a:prstGeom prst="rect">
            <a:avLst/>
          </a:prstGeom>
        </p:spPr>
        <p:txBody>
          <a:bodyPr wrap="square">
            <a:spAutoFit/>
          </a:bodyPr>
          <a:lstStyle/>
          <a:p>
            <a:r>
              <a:rPr lang="fr-FR" sz="2400" b="1" dirty="0">
                <a:solidFill>
                  <a:schemeClr val="tx2"/>
                </a:solidFill>
                <a:latin typeface="Montserrat"/>
              </a:rPr>
              <a:t>Les intérêts</a:t>
            </a:r>
          </a:p>
          <a:p>
            <a:pPr>
              <a:buFont typeface="Arial" panose="020B0604020202020204" pitchFamily="34" charset="0"/>
              <a:buChar char="•"/>
            </a:pPr>
            <a:r>
              <a:rPr lang="fr-FR" dirty="0">
                <a:solidFill>
                  <a:schemeClr val="tx2"/>
                </a:solidFill>
                <a:latin typeface="Montserrat"/>
              </a:rPr>
              <a:t>Les </a:t>
            </a:r>
            <a:r>
              <a:rPr lang="fr-FR" dirty="0" err="1">
                <a:solidFill>
                  <a:schemeClr val="tx2"/>
                </a:solidFill>
                <a:latin typeface="Montserrat"/>
              </a:rPr>
              <a:t>frameworks</a:t>
            </a:r>
            <a:r>
              <a:rPr lang="fr-FR" dirty="0">
                <a:solidFill>
                  <a:schemeClr val="tx2"/>
                </a:solidFill>
                <a:latin typeface="Montserrat"/>
              </a:rPr>
              <a:t> sont </a:t>
            </a:r>
            <a:r>
              <a:rPr lang="fr-FR" i="1" dirty="0">
                <a:solidFill>
                  <a:schemeClr val="tx2"/>
                </a:solidFill>
                <a:latin typeface="Montserrat"/>
              </a:rPr>
              <a:t>cross-browser</a:t>
            </a:r>
            <a:r>
              <a:rPr lang="fr-FR" dirty="0">
                <a:solidFill>
                  <a:schemeClr val="tx2"/>
                </a:solidFill>
                <a:latin typeface="Montserrat"/>
              </a:rPr>
              <a:t>, c'est à dire que la présentation est similaire quel que soit le navigateur utilisé et d'une parfaite compatibilité.</a:t>
            </a:r>
          </a:p>
          <a:p>
            <a:pPr>
              <a:buFont typeface="Arial" panose="020B0604020202020204" pitchFamily="34" charset="0"/>
              <a:buChar char="•"/>
            </a:pPr>
            <a:endParaRPr lang="fr-FR" dirty="0">
              <a:solidFill>
                <a:schemeClr val="tx2"/>
              </a:solidFill>
              <a:latin typeface="Montserrat"/>
            </a:endParaRPr>
          </a:p>
          <a:p>
            <a:pPr>
              <a:buFont typeface="Arial" panose="020B0604020202020204" pitchFamily="34" charset="0"/>
              <a:buChar char="•"/>
            </a:pPr>
            <a:r>
              <a:rPr lang="fr-FR" dirty="0">
                <a:solidFill>
                  <a:schemeClr val="tx2"/>
                </a:solidFill>
                <a:latin typeface="Montserrat"/>
              </a:rPr>
              <a:t>Les </a:t>
            </a:r>
            <a:r>
              <a:rPr lang="fr-FR" dirty="0" err="1">
                <a:solidFill>
                  <a:schemeClr val="tx2"/>
                </a:solidFill>
                <a:latin typeface="Montserrat"/>
              </a:rPr>
              <a:t>frameworks</a:t>
            </a:r>
            <a:r>
              <a:rPr lang="fr-FR" dirty="0">
                <a:solidFill>
                  <a:schemeClr val="tx2"/>
                </a:solidFill>
                <a:latin typeface="Montserrat"/>
              </a:rPr>
              <a:t> CSS font gagner du temps de développement parce qu'ils nous proposent les fondations de la présentation.</a:t>
            </a:r>
          </a:p>
          <a:p>
            <a:pPr>
              <a:buFont typeface="Arial" panose="020B0604020202020204" pitchFamily="34" charset="0"/>
              <a:buChar char="•"/>
            </a:pPr>
            <a:endParaRPr lang="fr-FR" dirty="0">
              <a:solidFill>
                <a:schemeClr val="tx2"/>
              </a:solidFill>
              <a:latin typeface="Montserrat"/>
            </a:endParaRPr>
          </a:p>
          <a:p>
            <a:pPr>
              <a:buFont typeface="Arial" panose="020B0604020202020204" pitchFamily="34" charset="0"/>
              <a:buChar char="•"/>
            </a:pPr>
            <a:r>
              <a:rPr lang="fr-FR" dirty="0">
                <a:solidFill>
                  <a:schemeClr val="tx2"/>
                </a:solidFill>
                <a:latin typeface="Montserrat"/>
              </a:rPr>
              <a:t>Les </a:t>
            </a:r>
            <a:r>
              <a:rPr lang="fr-FR" dirty="0" err="1">
                <a:solidFill>
                  <a:schemeClr val="tx2"/>
                </a:solidFill>
                <a:latin typeface="Montserrat"/>
              </a:rPr>
              <a:t>frameworks</a:t>
            </a:r>
            <a:r>
              <a:rPr lang="fr-FR" dirty="0">
                <a:solidFill>
                  <a:schemeClr val="tx2"/>
                </a:solidFill>
                <a:latin typeface="Montserrat"/>
              </a:rPr>
              <a:t> CSS normalisent la présentation en proposant un ensemble homogène de styles.</a:t>
            </a:r>
          </a:p>
          <a:p>
            <a:endParaRPr lang="fr-FR" dirty="0">
              <a:solidFill>
                <a:schemeClr val="tx2"/>
              </a:solidFill>
              <a:latin typeface="Montserrat"/>
            </a:endParaRPr>
          </a:p>
          <a:p>
            <a:pPr>
              <a:buFont typeface="Arial" panose="020B0604020202020204" pitchFamily="34" charset="0"/>
              <a:buChar char="•"/>
            </a:pPr>
            <a:r>
              <a:rPr lang="fr-FR" dirty="0">
                <a:solidFill>
                  <a:schemeClr val="tx2"/>
                </a:solidFill>
                <a:latin typeface="Montserrat"/>
              </a:rPr>
              <a:t>Les </a:t>
            </a:r>
            <a:r>
              <a:rPr lang="fr-FR" dirty="0" err="1">
                <a:solidFill>
                  <a:schemeClr val="tx2"/>
                </a:solidFill>
                <a:latin typeface="Montserrat"/>
              </a:rPr>
              <a:t>frameworks</a:t>
            </a:r>
            <a:r>
              <a:rPr lang="fr-FR" dirty="0">
                <a:solidFill>
                  <a:schemeClr val="tx2"/>
                </a:solidFill>
                <a:latin typeface="Montserrat"/>
              </a:rPr>
              <a:t> CSS proposent en général une grille pour faciliter le positionnement des éléments.</a:t>
            </a:r>
          </a:p>
          <a:p>
            <a:pPr>
              <a:buFont typeface="Arial" panose="020B0604020202020204" pitchFamily="34" charset="0"/>
              <a:buChar char="•"/>
            </a:pPr>
            <a:endParaRPr lang="fr-FR" dirty="0">
              <a:solidFill>
                <a:schemeClr val="tx2"/>
              </a:solidFill>
              <a:latin typeface="Montserrat"/>
            </a:endParaRPr>
          </a:p>
          <a:p>
            <a:pPr>
              <a:buFont typeface="Arial" panose="020B0604020202020204" pitchFamily="34" charset="0"/>
              <a:buChar char="•"/>
            </a:pPr>
            <a:r>
              <a:rPr lang="fr-FR" dirty="0">
                <a:solidFill>
                  <a:schemeClr val="tx2"/>
                </a:solidFill>
                <a:latin typeface="Montserrat"/>
              </a:rPr>
              <a:t>Les </a:t>
            </a:r>
            <a:r>
              <a:rPr lang="fr-FR" dirty="0" err="1">
                <a:solidFill>
                  <a:schemeClr val="tx2"/>
                </a:solidFill>
                <a:latin typeface="Montserrat"/>
              </a:rPr>
              <a:t>frameworks</a:t>
            </a:r>
            <a:r>
              <a:rPr lang="fr-FR" dirty="0">
                <a:solidFill>
                  <a:schemeClr val="tx2"/>
                </a:solidFill>
                <a:latin typeface="Montserrat"/>
              </a:rPr>
              <a:t> CSS offrent souvent des éléments complémentaires : boutons esthétiques, barres de navigation, etc...</a:t>
            </a:r>
          </a:p>
          <a:p>
            <a:endParaRPr lang="fr-FR" dirty="0">
              <a:solidFill>
                <a:schemeClr val="tx2"/>
              </a:solidFill>
              <a:latin typeface="Montserrat"/>
            </a:endParaRPr>
          </a:p>
          <a:p>
            <a:pPr>
              <a:buFont typeface="Arial" panose="020B0604020202020204" pitchFamily="34" charset="0"/>
              <a:buChar char="•"/>
            </a:pPr>
            <a:r>
              <a:rPr lang="fr-FR" dirty="0">
                <a:solidFill>
                  <a:schemeClr val="tx2"/>
                </a:solidFill>
                <a:latin typeface="Montserrat"/>
              </a:rPr>
              <a:t>La grande diffusion de nouveaux moyens de visualisation du web (smartphones, tablettes…) impose désormais la prise en compte de tailles d'écran très variées ; les </a:t>
            </a:r>
            <a:r>
              <a:rPr lang="fr-FR" dirty="0" err="1">
                <a:solidFill>
                  <a:schemeClr val="tx2"/>
                </a:solidFill>
                <a:latin typeface="Montserrat"/>
              </a:rPr>
              <a:t>frameworks</a:t>
            </a:r>
            <a:r>
              <a:rPr lang="fr-FR" dirty="0">
                <a:solidFill>
                  <a:schemeClr val="tx2"/>
                </a:solidFill>
                <a:latin typeface="Montserrat"/>
              </a:rPr>
              <a:t> CSS prennent généralement en compte cette contrainte.</a:t>
            </a:r>
            <a:endParaRPr lang="fr-FR" b="0" i="0" dirty="0">
              <a:solidFill>
                <a:schemeClr val="tx2"/>
              </a:solidFill>
              <a:effectLst/>
              <a:latin typeface="Montserrat"/>
            </a:endParaRPr>
          </a:p>
        </p:txBody>
      </p:sp>
    </p:spTree>
    <p:extLst>
      <p:ext uri="{BB962C8B-B14F-4D97-AF65-F5344CB8AC3E}">
        <p14:creationId xmlns:p14="http://schemas.microsoft.com/office/powerpoint/2010/main" val="26171318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4" name="Rectangle 3"/>
          <p:cNvSpPr/>
          <p:nvPr/>
        </p:nvSpPr>
        <p:spPr>
          <a:xfrm>
            <a:off x="19239" y="1087227"/>
            <a:ext cx="9108148" cy="4124206"/>
          </a:xfrm>
          <a:prstGeom prst="rect">
            <a:avLst/>
          </a:prstGeom>
        </p:spPr>
        <p:txBody>
          <a:bodyPr wrap="square">
            <a:spAutoFit/>
          </a:bodyPr>
          <a:lstStyle/>
          <a:p>
            <a:r>
              <a:rPr lang="fr-FR" sz="2800" b="1" dirty="0">
                <a:solidFill>
                  <a:schemeClr val="tx2"/>
                </a:solidFill>
                <a:latin typeface="Montserrat"/>
              </a:rPr>
              <a:t>Les inconvénients</a:t>
            </a:r>
          </a:p>
          <a:p>
            <a:endParaRPr lang="fr-FR" b="1" dirty="0">
              <a:solidFill>
                <a:schemeClr val="tx2"/>
              </a:solidFill>
              <a:latin typeface="Montserrat"/>
            </a:endParaRPr>
          </a:p>
          <a:p>
            <a:pPr>
              <a:buFont typeface="Arial" panose="020B0604020202020204" pitchFamily="34" charset="0"/>
              <a:buChar char="•"/>
            </a:pPr>
            <a:r>
              <a:rPr lang="fr-FR" sz="2400" dirty="0">
                <a:solidFill>
                  <a:schemeClr val="tx2"/>
                </a:solidFill>
                <a:latin typeface="Montserrat"/>
              </a:rPr>
              <a:t>Pour utiliser efficacement un </a:t>
            </a:r>
            <a:r>
              <a:rPr lang="fr-FR" sz="2400" dirty="0" err="1">
                <a:solidFill>
                  <a:schemeClr val="tx2"/>
                </a:solidFill>
                <a:latin typeface="Montserrat"/>
              </a:rPr>
              <a:t>framework</a:t>
            </a:r>
            <a:r>
              <a:rPr lang="fr-FR" sz="2400" dirty="0">
                <a:solidFill>
                  <a:schemeClr val="tx2"/>
                </a:solidFill>
                <a:latin typeface="Montserrat"/>
              </a:rPr>
              <a:t> il faut bien le connaître, ce qui implique un temps d'apprentissage.</a:t>
            </a:r>
          </a:p>
          <a:p>
            <a:pPr>
              <a:buFont typeface="Arial" panose="020B0604020202020204" pitchFamily="34" charset="0"/>
              <a:buChar char="•"/>
            </a:pPr>
            <a:endParaRPr lang="fr-FR" sz="2400" dirty="0">
              <a:solidFill>
                <a:schemeClr val="tx2"/>
              </a:solidFill>
              <a:latin typeface="Montserrat"/>
            </a:endParaRPr>
          </a:p>
          <a:p>
            <a:pPr>
              <a:buFont typeface="Arial" panose="020B0604020202020204" pitchFamily="34" charset="0"/>
              <a:buChar char="•"/>
            </a:pPr>
            <a:r>
              <a:rPr lang="fr-FR" sz="2400" dirty="0">
                <a:solidFill>
                  <a:schemeClr val="tx2"/>
                </a:solidFill>
                <a:latin typeface="Montserrat"/>
              </a:rPr>
              <a:t>La normalisation de la présentation peut devenir lassante en lissant les effets visuels.</a:t>
            </a:r>
          </a:p>
          <a:p>
            <a:pPr>
              <a:buFont typeface="Arial" panose="020B0604020202020204" pitchFamily="34" charset="0"/>
              <a:buChar char="•"/>
            </a:pPr>
            <a:endParaRPr lang="fr-FR" sz="2400" dirty="0">
              <a:solidFill>
                <a:schemeClr val="tx2"/>
              </a:solidFill>
              <a:latin typeface="Montserrat"/>
            </a:endParaRPr>
          </a:p>
          <a:p>
            <a:pPr>
              <a:buFont typeface="Arial" panose="020B0604020202020204" pitchFamily="34" charset="0"/>
              <a:buChar char="•"/>
            </a:pPr>
            <a:endParaRPr lang="fr-FR" sz="2400" dirty="0">
              <a:solidFill>
                <a:schemeClr val="tx2"/>
              </a:solidFill>
              <a:latin typeface="Montserrat"/>
            </a:endParaRPr>
          </a:p>
          <a:p>
            <a:r>
              <a:rPr lang="fr-FR" sz="2400" dirty="0">
                <a:solidFill>
                  <a:schemeClr val="tx2"/>
                </a:solidFill>
                <a:latin typeface="Montserrat"/>
              </a:rPr>
              <a:t>Par rapport aux deux inconvénients énoncés, </a:t>
            </a:r>
            <a:r>
              <a:rPr lang="fr-FR" sz="2400" dirty="0" err="1">
                <a:solidFill>
                  <a:schemeClr val="tx2"/>
                </a:solidFill>
                <a:latin typeface="Montserrat"/>
              </a:rPr>
              <a:t>Bootstrap</a:t>
            </a:r>
            <a:r>
              <a:rPr lang="fr-FR" sz="2400" dirty="0">
                <a:solidFill>
                  <a:schemeClr val="tx2"/>
                </a:solidFill>
                <a:latin typeface="Montserrat"/>
              </a:rPr>
              <a:t> est d'une prise en main assez rapide, </a:t>
            </a:r>
            <a:endParaRPr lang="fr-FR" sz="2400" b="0" i="0" dirty="0">
              <a:solidFill>
                <a:schemeClr val="tx2"/>
              </a:solidFill>
              <a:effectLst/>
              <a:latin typeface="Montserrat"/>
            </a:endParaRPr>
          </a:p>
        </p:txBody>
      </p:sp>
    </p:spTree>
    <p:extLst>
      <p:ext uri="{BB962C8B-B14F-4D97-AF65-F5344CB8AC3E}">
        <p14:creationId xmlns:p14="http://schemas.microsoft.com/office/powerpoint/2010/main" val="19981442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179512" y="1190403"/>
            <a:ext cx="8468844" cy="5047536"/>
          </a:xfrm>
          <a:prstGeom prst="rect">
            <a:avLst/>
          </a:prstGeom>
        </p:spPr>
        <p:txBody>
          <a:bodyPr wrap="square">
            <a:spAutoFit/>
          </a:bodyPr>
          <a:lstStyle/>
          <a:p>
            <a:r>
              <a:rPr lang="fr-FR" sz="3200" b="1" dirty="0">
                <a:solidFill>
                  <a:schemeClr val="tx2"/>
                </a:solidFill>
                <a:latin typeface="Montserrat"/>
              </a:rPr>
              <a:t>Origine de </a:t>
            </a:r>
            <a:r>
              <a:rPr lang="fr-FR" sz="3200" b="1" dirty="0" err="1">
                <a:solidFill>
                  <a:schemeClr val="tx2"/>
                </a:solidFill>
                <a:latin typeface="Montserrat"/>
              </a:rPr>
              <a:t>Bootstrap</a:t>
            </a:r>
            <a:endParaRPr lang="fr-FR" sz="3200" b="1" dirty="0">
              <a:solidFill>
                <a:schemeClr val="tx2"/>
              </a:solidFill>
              <a:latin typeface="Montserrat"/>
            </a:endParaRPr>
          </a:p>
          <a:p>
            <a:endParaRPr lang="fr-FR" sz="1000" b="1" dirty="0">
              <a:solidFill>
                <a:schemeClr val="tx2"/>
              </a:solidFill>
              <a:latin typeface="Montserrat"/>
            </a:endParaRPr>
          </a:p>
          <a:p>
            <a:r>
              <a:rPr lang="fr-FR" sz="2000" dirty="0">
                <a:solidFill>
                  <a:schemeClr val="tx2"/>
                </a:solidFill>
                <a:latin typeface="Montserrat"/>
              </a:rPr>
              <a:t>Vous connaissez forcément Twitter, un des principaux réseaux sociaux.</a:t>
            </a:r>
          </a:p>
          <a:p>
            <a:endParaRPr lang="fr-FR" sz="2000" dirty="0">
              <a:solidFill>
                <a:schemeClr val="tx2"/>
              </a:solidFill>
              <a:latin typeface="Montserrat"/>
            </a:endParaRPr>
          </a:p>
          <a:p>
            <a:r>
              <a:rPr lang="fr-FR" sz="2000" dirty="0">
                <a:solidFill>
                  <a:schemeClr val="tx2"/>
                </a:solidFill>
                <a:latin typeface="Montserrat"/>
              </a:rPr>
              <a:t>Le projet </a:t>
            </a:r>
            <a:r>
              <a:rPr lang="fr-FR" sz="2000" dirty="0" err="1">
                <a:solidFill>
                  <a:schemeClr val="tx2"/>
                </a:solidFill>
                <a:latin typeface="Montserrat"/>
              </a:rPr>
              <a:t>Bootstrap</a:t>
            </a:r>
            <a:r>
              <a:rPr lang="fr-FR" sz="2000" dirty="0">
                <a:solidFill>
                  <a:schemeClr val="tx2"/>
                </a:solidFill>
                <a:latin typeface="Montserrat"/>
              </a:rPr>
              <a:t> a été créé au départ par Mark Otto et Jacob Thornton pour répondre à des besoins internes de développement de cette entreprise au niveau de l'uniformisation de l'aspect des pages web. Il s'agissait juste de stylisation CSS, mais le </a:t>
            </a:r>
            <a:r>
              <a:rPr lang="fr-FR" sz="2000" dirty="0" err="1">
                <a:solidFill>
                  <a:schemeClr val="tx2"/>
                </a:solidFill>
                <a:latin typeface="Montserrat"/>
              </a:rPr>
              <a:t>framework</a:t>
            </a:r>
            <a:r>
              <a:rPr lang="fr-FR" sz="2000" dirty="0">
                <a:solidFill>
                  <a:schemeClr val="tx2"/>
                </a:solidFill>
                <a:latin typeface="Montserrat"/>
              </a:rPr>
              <a:t> s'est ensuite enrichi de composants </a:t>
            </a:r>
            <a:r>
              <a:rPr lang="fr-FR" sz="2000" dirty="0" err="1">
                <a:solidFill>
                  <a:schemeClr val="tx2"/>
                </a:solidFill>
                <a:latin typeface="Montserrat"/>
              </a:rPr>
              <a:t>Javascript</a:t>
            </a:r>
            <a:r>
              <a:rPr lang="fr-FR" sz="2000" dirty="0">
                <a:solidFill>
                  <a:schemeClr val="tx2"/>
                </a:solidFill>
                <a:latin typeface="Montserrat"/>
              </a:rPr>
              <a:t>.</a:t>
            </a:r>
          </a:p>
          <a:p>
            <a:r>
              <a:rPr lang="fr-FR" sz="2000" dirty="0">
                <a:solidFill>
                  <a:schemeClr val="tx2"/>
                </a:solidFill>
                <a:latin typeface="Montserrat"/>
              </a:rPr>
              <a:t>Il a ensuite été publié en 2011 en devenant rapidement populaire parce qu'il est venu se positionner dans un espace vacant du développement.</a:t>
            </a:r>
          </a:p>
          <a:p>
            <a:endParaRPr lang="fr-FR" sz="2000" dirty="0">
              <a:solidFill>
                <a:srgbClr val="002060"/>
              </a:solidFill>
              <a:latin typeface="Montserrat"/>
            </a:endParaRPr>
          </a:p>
          <a:p>
            <a:r>
              <a:rPr lang="fr-FR" sz="2000" dirty="0">
                <a:solidFill>
                  <a:srgbClr val="FF0000"/>
                </a:solidFill>
                <a:latin typeface="Montserrat"/>
              </a:rPr>
              <a:t>Son système de grille de 12 colonnes est devenu une référence. </a:t>
            </a:r>
          </a:p>
          <a:p>
            <a:endParaRPr lang="fr-FR" sz="2000" dirty="0">
              <a:solidFill>
                <a:srgbClr val="FF0000"/>
              </a:solidFill>
              <a:latin typeface="Montserrat"/>
            </a:endParaRPr>
          </a:p>
          <a:p>
            <a:r>
              <a:rPr lang="fr-FR" sz="2000" dirty="0">
                <a:solidFill>
                  <a:schemeClr val="tx2"/>
                </a:solidFill>
                <a:latin typeface="Montserrat"/>
              </a:rPr>
              <a:t>D'autre part sa mise en œuvre est aisée et se limite à référencer quelques librairies.</a:t>
            </a:r>
            <a:endParaRPr lang="fr-FR" sz="2000" b="0" i="0" dirty="0">
              <a:solidFill>
                <a:schemeClr val="tx2"/>
              </a:solidFill>
              <a:effectLst/>
              <a:latin typeface="Montserrat"/>
            </a:endParaRPr>
          </a:p>
        </p:txBody>
      </p:sp>
      <p:sp>
        <p:nvSpPr>
          <p:cNvPr id="4" name="Rectangle à coins arrondis 3"/>
          <p:cNvSpPr/>
          <p:nvPr/>
        </p:nvSpPr>
        <p:spPr>
          <a:xfrm>
            <a:off x="251520" y="4869160"/>
            <a:ext cx="7416824" cy="43204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543787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5" name="Rectangle 4"/>
          <p:cNvSpPr/>
          <p:nvPr/>
        </p:nvSpPr>
        <p:spPr>
          <a:xfrm>
            <a:off x="251520" y="1196752"/>
            <a:ext cx="8712968" cy="3416320"/>
          </a:xfrm>
          <a:prstGeom prst="rect">
            <a:avLst/>
          </a:prstGeom>
        </p:spPr>
        <p:txBody>
          <a:bodyPr wrap="square">
            <a:spAutoFit/>
          </a:bodyPr>
          <a:lstStyle/>
          <a:p>
            <a:r>
              <a:rPr lang="fr-FR" sz="2400" dirty="0">
                <a:solidFill>
                  <a:schemeClr val="tx2"/>
                </a:solidFill>
                <a:latin typeface="Times New Roman" panose="02020603050405020304" pitchFamily="18" charset="0"/>
              </a:rPr>
              <a:t>Pour pouvoir utiliser </a:t>
            </a:r>
            <a:r>
              <a:rPr lang="fr-FR" sz="2400" dirty="0" err="1">
                <a:solidFill>
                  <a:schemeClr val="tx2"/>
                </a:solidFill>
                <a:latin typeface="Times New Roman" panose="02020603050405020304" pitchFamily="18" charset="0"/>
              </a:rPr>
              <a:t>Bootstrap</a:t>
            </a:r>
            <a:r>
              <a:rPr lang="fr-FR" sz="2400" dirty="0">
                <a:solidFill>
                  <a:schemeClr val="tx2"/>
                </a:solidFill>
                <a:latin typeface="Times New Roman" panose="02020603050405020304" pitchFamily="18" charset="0"/>
              </a:rPr>
              <a:t>, il est nécessaire que le </a:t>
            </a:r>
            <a:r>
              <a:rPr lang="fr-FR" sz="2400" dirty="0" err="1">
                <a:solidFill>
                  <a:schemeClr val="tx2"/>
                </a:solidFill>
                <a:latin typeface="Times New Roman" panose="02020603050405020304" pitchFamily="18" charset="0"/>
              </a:rPr>
              <a:t>framework</a:t>
            </a:r>
            <a:r>
              <a:rPr lang="fr-FR" sz="2400" dirty="0">
                <a:solidFill>
                  <a:schemeClr val="tx2"/>
                </a:solidFill>
                <a:latin typeface="Times New Roman" panose="02020603050405020304" pitchFamily="18" charset="0"/>
              </a:rPr>
              <a:t> soit accessible pour nos pages Web. Pour cela, on peut y accéder </a:t>
            </a:r>
          </a:p>
          <a:p>
            <a:endParaRPr lang="fr-FR" sz="2400" dirty="0">
              <a:solidFill>
                <a:schemeClr val="tx2"/>
              </a:solidFill>
              <a:latin typeface="Times New Roman" panose="02020603050405020304" pitchFamily="18" charset="0"/>
            </a:endParaRPr>
          </a:p>
          <a:p>
            <a:r>
              <a:rPr lang="fr-FR" sz="2400" dirty="0">
                <a:solidFill>
                  <a:schemeClr val="tx2"/>
                </a:solidFill>
                <a:latin typeface="Times New Roman" panose="02020603050405020304" pitchFamily="18" charset="0"/>
              </a:rPr>
              <a:t>	- en ligne via un </a:t>
            </a:r>
            <a:r>
              <a:rPr lang="fr-FR" sz="2400" dirty="0">
                <a:solidFill>
                  <a:schemeClr val="tx2"/>
                </a:solidFill>
                <a:latin typeface="Times New Roman" panose="02020603050405020304" pitchFamily="18" charset="0"/>
                <a:hlinkClick r:id="rId5"/>
              </a:rPr>
              <a:t>CDN</a:t>
            </a:r>
            <a:r>
              <a:rPr lang="fr-FR" sz="2400" dirty="0">
                <a:solidFill>
                  <a:schemeClr val="tx2"/>
                </a:solidFill>
                <a:latin typeface="Times New Roman" panose="02020603050405020304" pitchFamily="18" charset="0"/>
              </a:rPr>
              <a:t> (</a:t>
            </a:r>
            <a:r>
              <a:rPr lang="fr-FR" sz="2400" i="1" dirty="0">
                <a:solidFill>
                  <a:schemeClr val="tx2"/>
                </a:solidFill>
                <a:latin typeface="Times New Roman" panose="02020603050405020304" pitchFamily="18" charset="0"/>
              </a:rPr>
              <a:t>Content Delivery Network</a:t>
            </a:r>
            <a:r>
              <a:rPr lang="fr-FR" sz="2400" dirty="0">
                <a:solidFill>
                  <a:schemeClr val="tx2"/>
                </a:solidFill>
                <a:latin typeface="Times New Roman" panose="02020603050405020304" pitchFamily="18" charset="0"/>
              </a:rPr>
              <a:t>) </a:t>
            </a:r>
          </a:p>
          <a:p>
            <a:endParaRPr lang="fr-FR" sz="2400" dirty="0">
              <a:solidFill>
                <a:schemeClr val="tx2"/>
              </a:solidFill>
              <a:latin typeface="Times New Roman" panose="02020603050405020304" pitchFamily="18" charset="0"/>
            </a:endParaRPr>
          </a:p>
          <a:p>
            <a:r>
              <a:rPr lang="fr-FR" sz="2400" dirty="0">
                <a:solidFill>
                  <a:schemeClr val="tx2"/>
                </a:solidFill>
                <a:latin typeface="Times New Roman" panose="02020603050405020304" pitchFamily="18" charset="0"/>
              </a:rPr>
              <a:t>	- ou bien l’installer localement. </a:t>
            </a:r>
          </a:p>
          <a:p>
            <a:endParaRPr lang="fr-FR" sz="2400" dirty="0">
              <a:solidFill>
                <a:schemeClr val="tx2"/>
              </a:solidFill>
              <a:latin typeface="Times New Roman" panose="02020603050405020304" pitchFamily="18" charset="0"/>
            </a:endParaRPr>
          </a:p>
          <a:p>
            <a:endParaRPr lang="fr-FR" sz="2400" dirty="0">
              <a:solidFill>
                <a:schemeClr val="tx2"/>
              </a:solidFill>
              <a:latin typeface="Times New Roman" panose="02020603050405020304" pitchFamily="18" charset="0"/>
            </a:endParaRPr>
          </a:p>
          <a:p>
            <a:r>
              <a:rPr lang="fr-FR" sz="2400" dirty="0">
                <a:solidFill>
                  <a:schemeClr val="tx2"/>
                </a:solidFill>
                <a:latin typeface="Times New Roman" panose="02020603050405020304" pitchFamily="18" charset="0"/>
              </a:rPr>
              <a:t>Voyons en premier l’utilisation de </a:t>
            </a:r>
            <a:r>
              <a:rPr lang="fr-FR" sz="2400" dirty="0" err="1">
                <a:solidFill>
                  <a:schemeClr val="tx2"/>
                </a:solidFill>
                <a:latin typeface="Times New Roman" panose="02020603050405020304" pitchFamily="18" charset="0"/>
              </a:rPr>
              <a:t>bootstrap</a:t>
            </a:r>
            <a:r>
              <a:rPr lang="fr-FR" sz="2400" dirty="0">
                <a:solidFill>
                  <a:schemeClr val="tx2"/>
                </a:solidFill>
                <a:latin typeface="Times New Roman" panose="02020603050405020304" pitchFamily="18" charset="0"/>
              </a:rPr>
              <a:t> en local.</a:t>
            </a:r>
            <a:endParaRPr lang="fr-FR" sz="2400" dirty="0">
              <a:solidFill>
                <a:schemeClr val="tx2"/>
              </a:solidFill>
            </a:endParaRPr>
          </a:p>
        </p:txBody>
      </p:sp>
    </p:spTree>
    <p:extLst>
      <p:ext uri="{BB962C8B-B14F-4D97-AF65-F5344CB8AC3E}">
        <p14:creationId xmlns:p14="http://schemas.microsoft.com/office/powerpoint/2010/main" val="2735695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5" name="Rectangle 4"/>
          <p:cNvSpPr/>
          <p:nvPr/>
        </p:nvSpPr>
        <p:spPr>
          <a:xfrm>
            <a:off x="179512" y="1997839"/>
            <a:ext cx="8784976" cy="3323987"/>
          </a:xfrm>
          <a:prstGeom prst="rect">
            <a:avLst/>
          </a:prstGeom>
        </p:spPr>
        <p:txBody>
          <a:bodyPr wrap="square">
            <a:spAutoFit/>
          </a:bodyPr>
          <a:lstStyle/>
          <a:p>
            <a:r>
              <a:rPr lang="fr-FR" sz="2400" dirty="0">
                <a:solidFill>
                  <a:schemeClr val="tx2"/>
                </a:solidFill>
              </a:rPr>
              <a:t>Créez dans votre répertoire personnel un sous-répertoire nommé </a:t>
            </a:r>
            <a:r>
              <a:rPr lang="fr-FR" sz="2400" dirty="0" err="1">
                <a:solidFill>
                  <a:schemeClr val="tx2"/>
                </a:solidFill>
              </a:rPr>
              <a:t>integration</a:t>
            </a:r>
            <a:r>
              <a:rPr lang="fr-FR" sz="2400" dirty="0">
                <a:solidFill>
                  <a:schemeClr val="tx2"/>
                </a:solidFill>
              </a:rPr>
              <a:t>-web-</a:t>
            </a:r>
            <a:r>
              <a:rPr lang="fr-FR" sz="2400" dirty="0" err="1">
                <a:solidFill>
                  <a:schemeClr val="tx2"/>
                </a:solidFill>
              </a:rPr>
              <a:t>bootstrap</a:t>
            </a:r>
            <a:r>
              <a:rPr lang="fr-FR" sz="2400" dirty="0">
                <a:solidFill>
                  <a:schemeClr val="tx2"/>
                </a:solidFill>
              </a:rPr>
              <a:t>.</a:t>
            </a:r>
          </a:p>
          <a:p>
            <a:r>
              <a:rPr lang="fr-FR" sz="2400" dirty="0">
                <a:solidFill>
                  <a:schemeClr val="tx2"/>
                </a:solidFill>
              </a:rPr>
              <a:t>Il sera le répertoire racine de notre exemple. </a:t>
            </a:r>
          </a:p>
          <a:p>
            <a:r>
              <a:rPr lang="fr-FR" sz="2400" dirty="0">
                <a:solidFill>
                  <a:schemeClr val="tx2"/>
                </a:solidFill>
              </a:rPr>
              <a:t>Dans ce répertoire, créez un sous-répertoire </a:t>
            </a:r>
            <a:r>
              <a:rPr lang="fr-FR" sz="2400" dirty="0" err="1">
                <a:solidFill>
                  <a:schemeClr val="tx2"/>
                </a:solidFill>
              </a:rPr>
              <a:t>bootstrap</a:t>
            </a:r>
            <a:r>
              <a:rPr lang="fr-FR" sz="2400" dirty="0">
                <a:solidFill>
                  <a:schemeClr val="tx2"/>
                </a:solidFill>
              </a:rPr>
              <a:t>.</a:t>
            </a:r>
          </a:p>
          <a:p>
            <a:r>
              <a:rPr lang="fr-FR" sz="2400" dirty="0">
                <a:solidFill>
                  <a:schemeClr val="tx2"/>
                </a:solidFill>
              </a:rPr>
              <a:t>Ensuite, téléchargez la version courante de </a:t>
            </a:r>
            <a:r>
              <a:rPr lang="fr-FR" sz="2400" dirty="0" err="1">
                <a:solidFill>
                  <a:schemeClr val="tx2"/>
                </a:solidFill>
              </a:rPr>
              <a:t>Bootstrap</a:t>
            </a:r>
            <a:r>
              <a:rPr lang="fr-FR" sz="2400" dirty="0">
                <a:solidFill>
                  <a:schemeClr val="tx2"/>
                </a:solidFill>
              </a:rPr>
              <a:t>.</a:t>
            </a:r>
          </a:p>
          <a:p>
            <a:r>
              <a:rPr lang="fr-FR" sz="2400" dirty="0">
                <a:solidFill>
                  <a:schemeClr val="tx2"/>
                </a:solidFill>
              </a:rPr>
              <a:t>Ensuite, décompressez le contenu de l’archive dans le répertoire </a:t>
            </a:r>
            <a:r>
              <a:rPr lang="fr-FR" sz="2400" dirty="0" err="1">
                <a:solidFill>
                  <a:schemeClr val="tx2"/>
                </a:solidFill>
              </a:rPr>
              <a:t>bootstrap</a:t>
            </a:r>
            <a:r>
              <a:rPr lang="fr-FR" sz="2400" dirty="0">
                <a:solidFill>
                  <a:schemeClr val="tx2"/>
                </a:solidFill>
              </a:rPr>
              <a:t> créé précédemment. </a:t>
            </a:r>
          </a:p>
          <a:p>
            <a:endParaRPr lang="fr-FR" sz="2400" dirty="0">
              <a:solidFill>
                <a:srgbClr val="0070C0"/>
              </a:solidFill>
            </a:endParaRPr>
          </a:p>
          <a:p>
            <a:endParaRPr lang="fr-FR" dirty="0">
              <a:solidFill>
                <a:srgbClr val="0070C0"/>
              </a:solidFill>
            </a:endParaRPr>
          </a:p>
        </p:txBody>
      </p:sp>
    </p:spTree>
    <p:extLst>
      <p:ext uri="{BB962C8B-B14F-4D97-AF65-F5344CB8AC3E}">
        <p14:creationId xmlns:p14="http://schemas.microsoft.com/office/powerpoint/2010/main" val="4238644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767492" y="1414299"/>
            <a:ext cx="7669238" cy="523220"/>
          </a:xfrm>
          <a:prstGeom prst="rect">
            <a:avLst/>
          </a:prstGeom>
        </p:spPr>
        <p:txBody>
          <a:bodyPr wrap="square">
            <a:spAutoFit/>
          </a:bodyPr>
          <a:lstStyle/>
          <a:p>
            <a:r>
              <a:rPr lang="fr-FR" sz="2800" b="1" dirty="0">
                <a:solidFill>
                  <a:schemeClr val="tx2"/>
                </a:solidFill>
                <a:latin typeface="PT Sans"/>
              </a:rPr>
              <a:t>Le e-commerce passe au mobile ?</a:t>
            </a:r>
            <a:endParaRPr lang="fr-FR" sz="2800" b="1" i="0" dirty="0">
              <a:solidFill>
                <a:schemeClr val="tx2"/>
              </a:solidFill>
              <a:effectLst/>
              <a:latin typeface="PT Sans"/>
            </a:endParaRPr>
          </a:p>
        </p:txBody>
      </p:sp>
      <p:pic>
        <p:nvPicPr>
          <p:cNvPr id="2052" name="Picture 4" descr="Chiffres qui font état de l'activité e-commerce dans le monde">
            <a:extLst>
              <a:ext uri="{FF2B5EF4-FFF2-40B4-BE49-F238E27FC236}">
                <a16:creationId xmlns:a16="http://schemas.microsoft.com/office/drawing/2014/main" id="{1F55599E-772F-42D6-8067-0A63253EFB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3525" y="2204864"/>
            <a:ext cx="6076950"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9717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19239" y="1102926"/>
            <a:ext cx="9163238" cy="2677656"/>
          </a:xfrm>
          <a:prstGeom prst="rect">
            <a:avLst/>
          </a:prstGeom>
        </p:spPr>
        <p:txBody>
          <a:bodyPr wrap="square">
            <a:spAutoFit/>
          </a:bodyPr>
          <a:lstStyle/>
          <a:p>
            <a:r>
              <a:rPr lang="fr-FR" sz="2400" dirty="0">
                <a:solidFill>
                  <a:schemeClr val="tx2"/>
                </a:solidFill>
              </a:rPr>
              <a:t>On observe que le </a:t>
            </a:r>
            <a:r>
              <a:rPr lang="fr-FR" sz="2400" dirty="0" err="1">
                <a:solidFill>
                  <a:schemeClr val="tx2"/>
                </a:solidFill>
              </a:rPr>
              <a:t>framework</a:t>
            </a:r>
            <a:r>
              <a:rPr lang="fr-FR" sz="2400" dirty="0">
                <a:solidFill>
                  <a:schemeClr val="tx2"/>
                </a:solidFill>
              </a:rPr>
              <a:t> se compose de définitions CSS et JavaScript.</a:t>
            </a:r>
          </a:p>
          <a:p>
            <a:r>
              <a:rPr lang="fr-FR" sz="2400" dirty="0">
                <a:solidFill>
                  <a:schemeClr val="tx2"/>
                </a:solidFill>
              </a:rPr>
              <a:t> Les fichiers contenant le mot min correspondent aux versions minimales des sources, compressées mais peu lisibles pour le développeur. </a:t>
            </a:r>
          </a:p>
          <a:p>
            <a:r>
              <a:rPr lang="fr-FR" sz="2400" dirty="0">
                <a:solidFill>
                  <a:schemeClr val="tx2"/>
                </a:solidFill>
              </a:rPr>
              <a:t>On les utilise souvent en production afin de réduire le volume de données nécessaire pour afficher une ressource Web.</a:t>
            </a:r>
          </a:p>
        </p:txBody>
      </p:sp>
      <p:pic>
        <p:nvPicPr>
          <p:cNvPr id="4" name="Image 3"/>
          <p:cNvPicPr>
            <a:picLocks noChangeAspect="1"/>
          </p:cNvPicPr>
          <p:nvPr/>
        </p:nvPicPr>
        <p:blipFill>
          <a:blip r:embed="rId5"/>
          <a:stretch>
            <a:fillRect/>
          </a:stretch>
        </p:blipFill>
        <p:spPr>
          <a:xfrm>
            <a:off x="556061" y="4155071"/>
            <a:ext cx="4056237" cy="1861558"/>
          </a:xfrm>
          <a:prstGeom prst="rect">
            <a:avLst/>
          </a:prstGeom>
        </p:spPr>
      </p:pic>
      <p:pic>
        <p:nvPicPr>
          <p:cNvPr id="5" name="Image 4"/>
          <p:cNvPicPr>
            <a:picLocks noChangeAspect="1"/>
          </p:cNvPicPr>
          <p:nvPr/>
        </p:nvPicPr>
        <p:blipFill>
          <a:blip r:embed="rId6"/>
          <a:stretch>
            <a:fillRect/>
          </a:stretch>
        </p:blipFill>
        <p:spPr>
          <a:xfrm>
            <a:off x="4551421" y="4143790"/>
            <a:ext cx="4413067" cy="1867161"/>
          </a:xfrm>
          <a:prstGeom prst="rect">
            <a:avLst/>
          </a:prstGeom>
        </p:spPr>
      </p:pic>
    </p:spTree>
    <p:extLst>
      <p:ext uri="{BB962C8B-B14F-4D97-AF65-F5344CB8AC3E}">
        <p14:creationId xmlns:p14="http://schemas.microsoft.com/office/powerpoint/2010/main" val="3952080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1175" y="991829"/>
            <a:ext cx="9145176" cy="5262979"/>
          </a:xfrm>
          <a:prstGeom prst="rect">
            <a:avLst/>
          </a:prstGeom>
        </p:spPr>
        <p:txBody>
          <a:bodyPr wrap="square">
            <a:spAutoFit/>
          </a:bodyPr>
          <a:lstStyle/>
          <a:p>
            <a:r>
              <a:rPr lang="fr-FR" sz="3200" dirty="0">
                <a:solidFill>
                  <a:schemeClr val="tx2"/>
                </a:solidFill>
              </a:rPr>
              <a:t>Une première page Web</a:t>
            </a:r>
          </a:p>
          <a:p>
            <a:r>
              <a:rPr lang="fr-FR" sz="1600" dirty="0">
                <a:solidFill>
                  <a:schemeClr val="tx2"/>
                </a:solidFill>
              </a:rPr>
              <a:t>Créez dans le répertoire intégration-web-</a:t>
            </a:r>
            <a:r>
              <a:rPr lang="fr-FR" sz="1600" dirty="0" err="1">
                <a:solidFill>
                  <a:schemeClr val="tx2"/>
                </a:solidFill>
              </a:rPr>
              <a:t>bootstrap</a:t>
            </a:r>
            <a:r>
              <a:rPr lang="fr-FR" sz="1600" dirty="0">
                <a:solidFill>
                  <a:schemeClr val="tx2"/>
                </a:solidFill>
              </a:rPr>
              <a:t> un fichier HTML nommé index.html. </a:t>
            </a:r>
          </a:p>
          <a:p>
            <a:r>
              <a:rPr lang="fr-FR" sz="1600" dirty="0">
                <a:solidFill>
                  <a:schemeClr val="tx2"/>
                </a:solidFill>
              </a:rPr>
              <a:t>Recopiez le code ci-dessous dans ce fichier.</a:t>
            </a:r>
          </a:p>
          <a:p>
            <a:endParaRPr lang="fr-FR" sz="1600" dirty="0">
              <a:solidFill>
                <a:schemeClr val="tx2"/>
              </a:solidFill>
            </a:endParaRPr>
          </a:p>
          <a:p>
            <a:r>
              <a:rPr lang="fr-FR" sz="1600" dirty="0">
                <a:solidFill>
                  <a:schemeClr val="tx2"/>
                </a:solidFill>
              </a:rPr>
              <a:t>&lt;!</a:t>
            </a:r>
            <a:r>
              <a:rPr lang="fr-FR" sz="1600" dirty="0" err="1">
                <a:solidFill>
                  <a:schemeClr val="tx2"/>
                </a:solidFill>
              </a:rPr>
              <a:t>doctype</a:t>
            </a:r>
            <a:r>
              <a:rPr lang="fr-FR" sz="1600" dirty="0">
                <a:solidFill>
                  <a:schemeClr val="tx2"/>
                </a:solidFill>
              </a:rPr>
              <a:t> html&gt;</a:t>
            </a:r>
          </a:p>
          <a:p>
            <a:r>
              <a:rPr lang="fr-FR" sz="1600" dirty="0">
                <a:solidFill>
                  <a:schemeClr val="tx2"/>
                </a:solidFill>
              </a:rPr>
              <a:t>&lt;html&gt;</a:t>
            </a:r>
          </a:p>
          <a:p>
            <a:r>
              <a:rPr lang="fr-FR" sz="1600" dirty="0">
                <a:solidFill>
                  <a:schemeClr val="tx2"/>
                </a:solidFill>
              </a:rPr>
              <a:t>    &lt;</a:t>
            </a:r>
            <a:r>
              <a:rPr lang="fr-FR" sz="1600" dirty="0" err="1">
                <a:solidFill>
                  <a:schemeClr val="tx2"/>
                </a:solidFill>
              </a:rPr>
              <a:t>head</a:t>
            </a:r>
            <a:r>
              <a:rPr lang="fr-FR" sz="1600" dirty="0">
                <a:solidFill>
                  <a:schemeClr val="tx2"/>
                </a:solidFill>
              </a:rPr>
              <a:t>&gt;</a:t>
            </a:r>
          </a:p>
          <a:p>
            <a:r>
              <a:rPr lang="fr-FR" sz="1600" dirty="0">
                <a:solidFill>
                  <a:schemeClr val="tx2"/>
                </a:solidFill>
              </a:rPr>
              <a:t>        &lt;</a:t>
            </a:r>
            <a:r>
              <a:rPr lang="fr-FR" sz="1600" dirty="0" err="1">
                <a:solidFill>
                  <a:schemeClr val="tx2"/>
                </a:solidFill>
              </a:rPr>
              <a:t>meta</a:t>
            </a:r>
            <a:r>
              <a:rPr lang="fr-FR" sz="1600" dirty="0">
                <a:solidFill>
                  <a:schemeClr val="tx2"/>
                </a:solidFill>
              </a:rPr>
              <a:t> </a:t>
            </a:r>
            <a:r>
              <a:rPr lang="fr-FR" sz="1600" dirty="0" err="1">
                <a:solidFill>
                  <a:schemeClr val="tx2"/>
                </a:solidFill>
              </a:rPr>
              <a:t>charset</a:t>
            </a:r>
            <a:r>
              <a:rPr lang="fr-FR" sz="1600" dirty="0">
                <a:solidFill>
                  <a:schemeClr val="tx2"/>
                </a:solidFill>
              </a:rPr>
              <a:t>="utf-8"&gt;</a:t>
            </a:r>
          </a:p>
          <a:p>
            <a:r>
              <a:rPr lang="fr-FR" sz="1600" dirty="0">
                <a:solidFill>
                  <a:schemeClr val="tx2"/>
                </a:solidFill>
              </a:rPr>
              <a:t>        &lt;</a:t>
            </a:r>
            <a:r>
              <a:rPr lang="fr-FR" sz="1600" dirty="0" err="1">
                <a:solidFill>
                  <a:schemeClr val="tx2"/>
                </a:solidFill>
              </a:rPr>
              <a:t>meta</a:t>
            </a:r>
            <a:r>
              <a:rPr lang="fr-FR" sz="1600" dirty="0">
                <a:solidFill>
                  <a:schemeClr val="tx2"/>
                </a:solidFill>
              </a:rPr>
              <a:t> http-</a:t>
            </a:r>
            <a:r>
              <a:rPr lang="fr-FR" sz="1600" dirty="0" err="1">
                <a:solidFill>
                  <a:schemeClr val="tx2"/>
                </a:solidFill>
              </a:rPr>
              <a:t>equiv</a:t>
            </a:r>
            <a:r>
              <a:rPr lang="fr-FR" sz="1600" dirty="0">
                <a:solidFill>
                  <a:schemeClr val="tx2"/>
                </a:solidFill>
              </a:rPr>
              <a:t>="X-UA-Compatible" content="IE=</a:t>
            </a:r>
            <a:r>
              <a:rPr lang="fr-FR" sz="1600" dirty="0" err="1">
                <a:solidFill>
                  <a:schemeClr val="tx2"/>
                </a:solidFill>
              </a:rPr>
              <a:t>edge</a:t>
            </a:r>
            <a:r>
              <a:rPr lang="fr-FR" sz="1600" dirty="0">
                <a:solidFill>
                  <a:schemeClr val="tx2"/>
                </a:solidFill>
              </a:rPr>
              <a:t>"&gt;</a:t>
            </a:r>
          </a:p>
          <a:p>
            <a:r>
              <a:rPr lang="fr-FR" sz="1600" dirty="0">
                <a:solidFill>
                  <a:schemeClr val="tx2"/>
                </a:solidFill>
              </a:rPr>
              <a:t>        &lt;</a:t>
            </a:r>
            <a:r>
              <a:rPr lang="fr-FR" sz="1600" dirty="0" err="1">
                <a:solidFill>
                  <a:schemeClr val="tx2"/>
                </a:solidFill>
              </a:rPr>
              <a:t>meta</a:t>
            </a:r>
            <a:r>
              <a:rPr lang="fr-FR" sz="1600" dirty="0">
                <a:solidFill>
                  <a:schemeClr val="tx2"/>
                </a:solidFill>
              </a:rPr>
              <a:t> </a:t>
            </a:r>
            <a:r>
              <a:rPr lang="fr-FR" sz="1600" dirty="0" err="1">
                <a:solidFill>
                  <a:schemeClr val="tx2"/>
                </a:solidFill>
              </a:rPr>
              <a:t>name</a:t>
            </a:r>
            <a:r>
              <a:rPr lang="fr-FR" sz="1600" dirty="0">
                <a:solidFill>
                  <a:schemeClr val="tx2"/>
                </a:solidFill>
              </a:rPr>
              <a:t>="</a:t>
            </a:r>
            <a:r>
              <a:rPr lang="fr-FR" sz="1600" dirty="0" err="1">
                <a:solidFill>
                  <a:schemeClr val="tx2"/>
                </a:solidFill>
              </a:rPr>
              <a:t>viewport</a:t>
            </a:r>
            <a:r>
              <a:rPr lang="fr-FR" sz="1600" dirty="0">
                <a:solidFill>
                  <a:schemeClr val="tx2"/>
                </a:solidFill>
              </a:rPr>
              <a:t>" content="</a:t>
            </a:r>
            <a:r>
              <a:rPr lang="fr-FR" sz="1600" dirty="0" err="1">
                <a:solidFill>
                  <a:schemeClr val="tx2"/>
                </a:solidFill>
              </a:rPr>
              <a:t>width</a:t>
            </a:r>
            <a:r>
              <a:rPr lang="fr-FR" sz="1600" dirty="0">
                <a:solidFill>
                  <a:schemeClr val="tx2"/>
                </a:solidFill>
              </a:rPr>
              <a:t>=</a:t>
            </a:r>
            <a:r>
              <a:rPr lang="fr-FR" sz="1600" dirty="0" err="1">
                <a:solidFill>
                  <a:schemeClr val="tx2"/>
                </a:solidFill>
              </a:rPr>
              <a:t>device-width</a:t>
            </a:r>
            <a:r>
              <a:rPr lang="fr-FR" sz="1600" dirty="0">
                <a:solidFill>
                  <a:schemeClr val="tx2"/>
                </a:solidFill>
              </a:rPr>
              <a:t>, initial-</a:t>
            </a:r>
            <a:r>
              <a:rPr lang="fr-FR" sz="1600" dirty="0" err="1">
                <a:solidFill>
                  <a:schemeClr val="tx2"/>
                </a:solidFill>
              </a:rPr>
              <a:t>scale</a:t>
            </a:r>
            <a:r>
              <a:rPr lang="fr-FR" sz="1600" dirty="0">
                <a:solidFill>
                  <a:schemeClr val="tx2"/>
                </a:solidFill>
              </a:rPr>
              <a:t>=1.0"&gt;</a:t>
            </a:r>
          </a:p>
          <a:p>
            <a:r>
              <a:rPr lang="fr-FR" sz="1600" dirty="0">
                <a:solidFill>
                  <a:schemeClr val="tx2"/>
                </a:solidFill>
              </a:rPr>
              <a:t>        &lt;</a:t>
            </a:r>
            <a:r>
              <a:rPr lang="fr-FR" sz="1600" dirty="0" err="1">
                <a:solidFill>
                  <a:schemeClr val="tx2"/>
                </a:solidFill>
              </a:rPr>
              <a:t>link</a:t>
            </a:r>
            <a:r>
              <a:rPr lang="fr-FR" sz="1600" dirty="0">
                <a:solidFill>
                  <a:schemeClr val="tx2"/>
                </a:solidFill>
              </a:rPr>
              <a:t> </a:t>
            </a:r>
            <a:r>
              <a:rPr lang="fr-FR" sz="1600" dirty="0" err="1">
                <a:solidFill>
                  <a:schemeClr val="tx2"/>
                </a:solidFill>
              </a:rPr>
              <a:t>href</a:t>
            </a:r>
            <a:r>
              <a:rPr lang="fr-FR" sz="1600" dirty="0">
                <a:solidFill>
                  <a:schemeClr val="tx2"/>
                </a:solidFill>
              </a:rPr>
              <a:t>="</a:t>
            </a:r>
            <a:r>
              <a:rPr lang="fr-FR" sz="1600" dirty="0" err="1">
                <a:solidFill>
                  <a:schemeClr val="tx2"/>
                </a:solidFill>
              </a:rPr>
              <a:t>bootstrap</a:t>
            </a:r>
            <a:r>
              <a:rPr lang="fr-FR" sz="1600" dirty="0">
                <a:solidFill>
                  <a:schemeClr val="tx2"/>
                </a:solidFill>
              </a:rPr>
              <a:t>/</a:t>
            </a:r>
            <a:r>
              <a:rPr lang="fr-FR" sz="1600" dirty="0" err="1">
                <a:solidFill>
                  <a:schemeClr val="tx2"/>
                </a:solidFill>
              </a:rPr>
              <a:t>css</a:t>
            </a:r>
            <a:r>
              <a:rPr lang="fr-FR" sz="1600" dirty="0">
                <a:solidFill>
                  <a:schemeClr val="tx2"/>
                </a:solidFill>
              </a:rPr>
              <a:t>/bootstrap.min.css" </a:t>
            </a:r>
            <a:r>
              <a:rPr lang="fr-FR" sz="1600" dirty="0" err="1">
                <a:solidFill>
                  <a:schemeClr val="tx2"/>
                </a:solidFill>
              </a:rPr>
              <a:t>rel</a:t>
            </a:r>
            <a:r>
              <a:rPr lang="fr-FR" sz="1600" dirty="0">
                <a:solidFill>
                  <a:schemeClr val="tx2"/>
                </a:solidFill>
              </a:rPr>
              <a:t>="</a:t>
            </a:r>
            <a:r>
              <a:rPr lang="fr-FR" sz="1600" dirty="0" err="1">
                <a:solidFill>
                  <a:schemeClr val="tx2"/>
                </a:solidFill>
              </a:rPr>
              <a:t>stylesheet</a:t>
            </a:r>
            <a:r>
              <a:rPr lang="fr-FR" sz="1600" dirty="0">
                <a:solidFill>
                  <a:schemeClr val="tx2"/>
                </a:solidFill>
              </a:rPr>
              <a:t>"&gt;</a:t>
            </a:r>
          </a:p>
          <a:p>
            <a:r>
              <a:rPr lang="fr-FR" sz="1600" dirty="0">
                <a:solidFill>
                  <a:schemeClr val="tx2"/>
                </a:solidFill>
              </a:rPr>
              <a:t>        &lt;</a:t>
            </a:r>
            <a:r>
              <a:rPr lang="fr-FR" sz="1600" dirty="0" err="1">
                <a:solidFill>
                  <a:schemeClr val="tx2"/>
                </a:solidFill>
              </a:rPr>
              <a:t>title</a:t>
            </a:r>
            <a:r>
              <a:rPr lang="fr-FR" sz="1600" dirty="0">
                <a:solidFill>
                  <a:schemeClr val="tx2"/>
                </a:solidFill>
              </a:rPr>
              <a:t>&gt;Hello world </a:t>
            </a:r>
            <a:r>
              <a:rPr lang="fr-FR" sz="1600" dirty="0" err="1">
                <a:solidFill>
                  <a:schemeClr val="tx2"/>
                </a:solidFill>
              </a:rPr>
              <a:t>with</a:t>
            </a:r>
            <a:r>
              <a:rPr lang="fr-FR" sz="1600" dirty="0">
                <a:solidFill>
                  <a:schemeClr val="tx2"/>
                </a:solidFill>
              </a:rPr>
              <a:t> </a:t>
            </a:r>
            <a:r>
              <a:rPr lang="fr-FR" sz="1600" dirty="0" err="1">
                <a:solidFill>
                  <a:schemeClr val="tx2"/>
                </a:solidFill>
              </a:rPr>
              <a:t>Bootstrap</a:t>
            </a:r>
            <a:r>
              <a:rPr lang="fr-FR" sz="1600" dirty="0">
                <a:solidFill>
                  <a:schemeClr val="tx2"/>
                </a:solidFill>
              </a:rPr>
              <a:t>&lt;/</a:t>
            </a:r>
            <a:r>
              <a:rPr lang="fr-FR" sz="1600" dirty="0" err="1">
                <a:solidFill>
                  <a:schemeClr val="tx2"/>
                </a:solidFill>
              </a:rPr>
              <a:t>title</a:t>
            </a:r>
            <a:r>
              <a:rPr lang="fr-FR" sz="1600" dirty="0">
                <a:solidFill>
                  <a:schemeClr val="tx2"/>
                </a:solidFill>
              </a:rPr>
              <a:t>&gt;    </a:t>
            </a:r>
          </a:p>
          <a:p>
            <a:r>
              <a:rPr lang="fr-FR" sz="1600" dirty="0">
                <a:solidFill>
                  <a:schemeClr val="tx2"/>
                </a:solidFill>
              </a:rPr>
              <a:t>    &lt;/</a:t>
            </a:r>
            <a:r>
              <a:rPr lang="fr-FR" sz="1600" dirty="0" err="1">
                <a:solidFill>
                  <a:schemeClr val="tx2"/>
                </a:solidFill>
              </a:rPr>
              <a:t>head</a:t>
            </a:r>
            <a:r>
              <a:rPr lang="fr-FR" sz="1600" dirty="0">
                <a:solidFill>
                  <a:schemeClr val="tx2"/>
                </a:solidFill>
              </a:rPr>
              <a:t>&gt;</a:t>
            </a:r>
          </a:p>
          <a:p>
            <a:r>
              <a:rPr lang="fr-FR" sz="1600" dirty="0">
                <a:solidFill>
                  <a:schemeClr val="tx2"/>
                </a:solidFill>
              </a:rPr>
              <a:t>    &lt;body&gt;</a:t>
            </a:r>
          </a:p>
          <a:p>
            <a:r>
              <a:rPr lang="fr-FR" sz="1600" dirty="0">
                <a:solidFill>
                  <a:schemeClr val="tx2"/>
                </a:solidFill>
              </a:rPr>
              <a:t>        &lt;h1&gt;Hello world!&lt;/h1&gt;</a:t>
            </a:r>
          </a:p>
          <a:p>
            <a:endParaRPr lang="fr-FR" sz="1600" dirty="0">
              <a:solidFill>
                <a:schemeClr val="tx2"/>
              </a:solidFill>
            </a:endParaRPr>
          </a:p>
          <a:p>
            <a:r>
              <a:rPr lang="fr-FR" sz="1600" dirty="0">
                <a:solidFill>
                  <a:schemeClr val="tx2"/>
                </a:solidFill>
              </a:rPr>
              <a:t>        &lt;script </a:t>
            </a:r>
            <a:r>
              <a:rPr lang="fr-FR" sz="1600" dirty="0" err="1">
                <a:solidFill>
                  <a:schemeClr val="tx2"/>
                </a:solidFill>
              </a:rPr>
              <a:t>src</a:t>
            </a:r>
            <a:r>
              <a:rPr lang="fr-FR" sz="1600" dirty="0">
                <a:solidFill>
                  <a:schemeClr val="tx2"/>
                </a:solidFill>
              </a:rPr>
              <a:t>="https://ajax.googleapis.com/</a:t>
            </a:r>
            <a:r>
              <a:rPr lang="fr-FR" sz="1600" dirty="0" err="1">
                <a:solidFill>
                  <a:schemeClr val="tx2"/>
                </a:solidFill>
              </a:rPr>
              <a:t>ajax</a:t>
            </a:r>
            <a:r>
              <a:rPr lang="fr-FR" sz="1600" dirty="0">
                <a:solidFill>
                  <a:schemeClr val="tx2"/>
                </a:solidFill>
              </a:rPr>
              <a:t>/</a:t>
            </a:r>
            <a:r>
              <a:rPr lang="fr-FR" sz="1600" dirty="0" err="1">
                <a:solidFill>
                  <a:schemeClr val="tx2"/>
                </a:solidFill>
              </a:rPr>
              <a:t>libs</a:t>
            </a:r>
            <a:r>
              <a:rPr lang="fr-FR" sz="1600" dirty="0">
                <a:solidFill>
                  <a:schemeClr val="tx2"/>
                </a:solidFill>
              </a:rPr>
              <a:t>/</a:t>
            </a:r>
            <a:r>
              <a:rPr lang="fr-FR" sz="1600" dirty="0" err="1">
                <a:solidFill>
                  <a:schemeClr val="tx2"/>
                </a:solidFill>
              </a:rPr>
              <a:t>jquery</a:t>
            </a:r>
            <a:r>
              <a:rPr lang="fr-FR" sz="1600" dirty="0">
                <a:solidFill>
                  <a:schemeClr val="tx2"/>
                </a:solidFill>
              </a:rPr>
              <a:t>/1.11.1/jquery.min.js"&gt;&lt;/script&gt;</a:t>
            </a:r>
          </a:p>
          <a:p>
            <a:r>
              <a:rPr lang="fr-FR" sz="1600" dirty="0">
                <a:solidFill>
                  <a:schemeClr val="tx2"/>
                </a:solidFill>
              </a:rPr>
              <a:t>        &lt;script </a:t>
            </a:r>
            <a:r>
              <a:rPr lang="fr-FR" sz="1600" dirty="0" err="1">
                <a:solidFill>
                  <a:schemeClr val="tx2"/>
                </a:solidFill>
              </a:rPr>
              <a:t>src</a:t>
            </a:r>
            <a:r>
              <a:rPr lang="fr-FR" sz="1600" dirty="0">
                <a:solidFill>
                  <a:schemeClr val="tx2"/>
                </a:solidFill>
              </a:rPr>
              <a:t>="</a:t>
            </a:r>
            <a:r>
              <a:rPr lang="fr-FR" sz="1600" dirty="0" err="1">
                <a:solidFill>
                  <a:schemeClr val="tx2"/>
                </a:solidFill>
              </a:rPr>
              <a:t>bootstrap</a:t>
            </a:r>
            <a:r>
              <a:rPr lang="fr-FR" sz="1600" dirty="0">
                <a:solidFill>
                  <a:schemeClr val="tx2"/>
                </a:solidFill>
              </a:rPr>
              <a:t>/</a:t>
            </a:r>
            <a:r>
              <a:rPr lang="fr-FR" sz="1600" dirty="0" err="1">
                <a:solidFill>
                  <a:schemeClr val="tx2"/>
                </a:solidFill>
              </a:rPr>
              <a:t>js</a:t>
            </a:r>
            <a:r>
              <a:rPr lang="fr-FR" sz="1600" dirty="0">
                <a:solidFill>
                  <a:schemeClr val="tx2"/>
                </a:solidFill>
              </a:rPr>
              <a:t>/bootstrap.min.js"&gt;&lt;/script&gt;</a:t>
            </a:r>
          </a:p>
          <a:p>
            <a:r>
              <a:rPr lang="fr-FR" sz="1600" dirty="0">
                <a:solidFill>
                  <a:schemeClr val="tx2"/>
                </a:solidFill>
              </a:rPr>
              <a:t>    &lt;/body&gt;</a:t>
            </a:r>
          </a:p>
          <a:p>
            <a:r>
              <a:rPr lang="fr-FR" sz="1600" dirty="0">
                <a:solidFill>
                  <a:schemeClr val="tx2"/>
                </a:solidFill>
              </a:rPr>
              <a:t>&lt;/html&gt;</a:t>
            </a:r>
          </a:p>
        </p:txBody>
      </p:sp>
      <p:pic>
        <p:nvPicPr>
          <p:cNvPr id="4" name="Image 3"/>
          <p:cNvPicPr>
            <a:picLocks noChangeAspect="1"/>
          </p:cNvPicPr>
          <p:nvPr/>
        </p:nvPicPr>
        <p:blipFill>
          <a:blip r:embed="rId5"/>
          <a:stretch>
            <a:fillRect/>
          </a:stretch>
        </p:blipFill>
        <p:spPr>
          <a:xfrm>
            <a:off x="6659213" y="2132856"/>
            <a:ext cx="2300515" cy="1080120"/>
          </a:xfrm>
          <a:prstGeom prst="rect">
            <a:avLst/>
          </a:prstGeom>
          <a:ln>
            <a:solidFill>
              <a:schemeClr val="tx2"/>
            </a:solidFill>
          </a:ln>
        </p:spPr>
      </p:pic>
    </p:spTree>
    <p:extLst>
      <p:ext uri="{BB962C8B-B14F-4D97-AF65-F5344CB8AC3E}">
        <p14:creationId xmlns:p14="http://schemas.microsoft.com/office/powerpoint/2010/main" val="17318070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5" name="Rectangle 4"/>
          <p:cNvSpPr/>
          <p:nvPr/>
        </p:nvSpPr>
        <p:spPr>
          <a:xfrm>
            <a:off x="19239" y="1166843"/>
            <a:ext cx="9088909" cy="3785652"/>
          </a:xfrm>
          <a:prstGeom prst="rect">
            <a:avLst/>
          </a:prstGeom>
        </p:spPr>
        <p:txBody>
          <a:bodyPr wrap="square">
            <a:spAutoFit/>
          </a:bodyPr>
          <a:lstStyle/>
          <a:p>
            <a:r>
              <a:rPr lang="fr-FR" sz="2400" dirty="0">
                <a:solidFill>
                  <a:schemeClr val="tx2"/>
                </a:solidFill>
              </a:rPr>
              <a:t>Il s’agit d’une page Web classique avec quelques éléments spécifiques :</a:t>
            </a:r>
          </a:p>
          <a:p>
            <a:endParaRPr lang="fr-FR" sz="2400" dirty="0">
              <a:solidFill>
                <a:schemeClr val="tx2"/>
              </a:solidFill>
            </a:endParaRPr>
          </a:p>
          <a:p>
            <a:r>
              <a:rPr lang="fr-FR" sz="2400" dirty="0">
                <a:solidFill>
                  <a:schemeClr val="tx2"/>
                </a:solidFill>
              </a:rPr>
              <a:t>une balise &lt;</a:t>
            </a:r>
            <a:r>
              <a:rPr lang="fr-FR" sz="2400" dirty="0" err="1">
                <a:solidFill>
                  <a:schemeClr val="tx2"/>
                </a:solidFill>
              </a:rPr>
              <a:t>link</a:t>
            </a:r>
            <a:r>
              <a:rPr lang="fr-FR" sz="2400" dirty="0">
                <a:solidFill>
                  <a:schemeClr val="tx2"/>
                </a:solidFill>
              </a:rPr>
              <a:t>&gt; vers la feuille de style </a:t>
            </a:r>
            <a:r>
              <a:rPr lang="fr-FR" sz="2400" dirty="0" err="1">
                <a:solidFill>
                  <a:schemeClr val="tx2"/>
                </a:solidFill>
              </a:rPr>
              <a:t>Bootstrap</a:t>
            </a:r>
            <a:r>
              <a:rPr lang="fr-FR" sz="2400" dirty="0">
                <a:solidFill>
                  <a:schemeClr val="tx2"/>
                </a:solidFill>
              </a:rPr>
              <a:t> ;</a:t>
            </a:r>
          </a:p>
          <a:p>
            <a:endParaRPr lang="fr-FR" sz="2400" dirty="0">
              <a:solidFill>
                <a:schemeClr val="tx2"/>
              </a:solidFill>
            </a:endParaRPr>
          </a:p>
          <a:p>
            <a:r>
              <a:rPr lang="fr-FR" sz="2400" dirty="0">
                <a:solidFill>
                  <a:schemeClr val="tx2"/>
                </a:solidFill>
              </a:rPr>
              <a:t>une balise &lt;</a:t>
            </a:r>
            <a:r>
              <a:rPr lang="fr-FR" sz="2400" dirty="0" err="1">
                <a:solidFill>
                  <a:schemeClr val="tx2"/>
                </a:solidFill>
              </a:rPr>
              <a:t>meta</a:t>
            </a:r>
            <a:r>
              <a:rPr lang="fr-FR" sz="2400" dirty="0">
                <a:solidFill>
                  <a:schemeClr val="tx2"/>
                </a:solidFill>
              </a:rPr>
              <a:t> </a:t>
            </a:r>
            <a:r>
              <a:rPr lang="fr-FR" sz="2400" dirty="0" err="1">
                <a:solidFill>
                  <a:schemeClr val="tx2"/>
                </a:solidFill>
              </a:rPr>
              <a:t>name</a:t>
            </a:r>
            <a:r>
              <a:rPr lang="fr-FR" sz="2400" dirty="0">
                <a:solidFill>
                  <a:schemeClr val="tx2"/>
                </a:solidFill>
              </a:rPr>
              <a:t>="</a:t>
            </a:r>
            <a:r>
              <a:rPr lang="fr-FR" sz="2400" dirty="0" err="1">
                <a:solidFill>
                  <a:schemeClr val="tx2"/>
                </a:solidFill>
              </a:rPr>
              <a:t>viewport</a:t>
            </a:r>
            <a:r>
              <a:rPr lang="fr-FR" sz="2400" dirty="0">
                <a:solidFill>
                  <a:schemeClr val="tx2"/>
                </a:solidFill>
              </a:rPr>
              <a:t>"&gt; définissant le </a:t>
            </a:r>
            <a:r>
              <a:rPr lang="fr-FR" sz="2400" dirty="0" err="1">
                <a:solidFill>
                  <a:schemeClr val="tx2"/>
                </a:solidFill>
              </a:rPr>
              <a:t>viewport</a:t>
            </a:r>
            <a:r>
              <a:rPr lang="fr-FR" sz="2400" dirty="0">
                <a:solidFill>
                  <a:schemeClr val="tx2"/>
                </a:solidFill>
              </a:rPr>
              <a:t>, c’est-à-dire la surface de la fenêtre du navigateur qui affiche la page. Cela va permettre à la page de s’adapter à la dimension du terminal client,</a:t>
            </a:r>
          </a:p>
          <a:p>
            <a:endParaRPr lang="fr-FR" sz="2400" dirty="0">
              <a:solidFill>
                <a:schemeClr val="tx2"/>
              </a:solidFill>
            </a:endParaRPr>
          </a:p>
          <a:p>
            <a:r>
              <a:rPr lang="fr-FR" sz="2400" dirty="0">
                <a:solidFill>
                  <a:schemeClr val="tx2"/>
                </a:solidFill>
              </a:rPr>
              <a:t>Des balises &lt;script&gt; qui activent les plugins jQuery de </a:t>
            </a:r>
            <a:r>
              <a:rPr lang="fr-FR" sz="2400" dirty="0" err="1">
                <a:solidFill>
                  <a:schemeClr val="tx2"/>
                </a:solidFill>
              </a:rPr>
              <a:t>Bootstrap</a:t>
            </a:r>
            <a:r>
              <a:rPr lang="fr-FR" sz="2400" dirty="0">
                <a:solidFill>
                  <a:schemeClr val="tx2"/>
                </a:solidFill>
              </a:rPr>
              <a:t>. Ces plugins sont nécessaires pour animer les composants </a:t>
            </a:r>
            <a:r>
              <a:rPr lang="fr-FR" sz="2400" dirty="0" err="1">
                <a:solidFill>
                  <a:schemeClr val="tx2"/>
                </a:solidFill>
              </a:rPr>
              <a:t>Bootstrap</a:t>
            </a:r>
            <a:r>
              <a:rPr lang="fr-FR" sz="2400" dirty="0">
                <a:solidFill>
                  <a:schemeClr val="tx2"/>
                </a:solidFill>
              </a:rPr>
              <a:t>.</a:t>
            </a:r>
          </a:p>
        </p:txBody>
      </p:sp>
    </p:spTree>
    <p:extLst>
      <p:ext uri="{BB962C8B-B14F-4D97-AF65-F5344CB8AC3E}">
        <p14:creationId xmlns:p14="http://schemas.microsoft.com/office/powerpoint/2010/main" val="454377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46783" y="1087227"/>
            <a:ext cx="9088909" cy="5570756"/>
          </a:xfrm>
          <a:prstGeom prst="rect">
            <a:avLst/>
          </a:prstGeom>
        </p:spPr>
        <p:txBody>
          <a:bodyPr wrap="square">
            <a:spAutoFit/>
          </a:bodyPr>
          <a:lstStyle/>
          <a:p>
            <a:r>
              <a:rPr lang="fr-FR" sz="3200" dirty="0">
                <a:solidFill>
                  <a:schemeClr val="tx2"/>
                </a:solidFill>
              </a:rPr>
              <a:t>Le conteneur et la grille </a:t>
            </a:r>
            <a:r>
              <a:rPr lang="fr-FR" sz="3200" dirty="0" err="1">
                <a:solidFill>
                  <a:schemeClr val="tx2"/>
                </a:solidFill>
              </a:rPr>
              <a:t>Bootstrap</a:t>
            </a:r>
            <a:endParaRPr lang="fr-FR" sz="3200" dirty="0">
              <a:solidFill>
                <a:schemeClr val="tx2"/>
              </a:solidFill>
            </a:endParaRPr>
          </a:p>
          <a:p>
            <a:r>
              <a:rPr lang="fr-FR" dirty="0" err="1">
                <a:solidFill>
                  <a:schemeClr val="tx2"/>
                </a:solidFill>
              </a:rPr>
              <a:t>Bootstrap</a:t>
            </a:r>
            <a:r>
              <a:rPr lang="fr-FR" dirty="0">
                <a:solidFill>
                  <a:schemeClr val="tx2"/>
                </a:solidFill>
              </a:rPr>
              <a:t> fournit une classe CSS container utilisée pour regrouper d’autres éléments.</a:t>
            </a:r>
          </a:p>
          <a:p>
            <a:endParaRPr lang="fr-FR" dirty="0">
              <a:solidFill>
                <a:schemeClr val="tx2"/>
              </a:solidFill>
            </a:endParaRPr>
          </a:p>
          <a:p>
            <a:r>
              <a:rPr lang="fr-FR" dirty="0">
                <a:solidFill>
                  <a:schemeClr val="tx2"/>
                </a:solidFill>
              </a:rPr>
              <a:t>&lt;div class="container"&gt;</a:t>
            </a:r>
          </a:p>
          <a:p>
            <a:r>
              <a:rPr lang="fr-FR" dirty="0">
                <a:solidFill>
                  <a:schemeClr val="tx2"/>
                </a:solidFill>
              </a:rPr>
              <a:t>  &lt;!-- ... --&gt;    </a:t>
            </a:r>
          </a:p>
          <a:p>
            <a:r>
              <a:rPr lang="fr-FR" dirty="0">
                <a:solidFill>
                  <a:schemeClr val="tx2"/>
                </a:solidFill>
              </a:rPr>
              <a:t>&lt;/div&gt;</a:t>
            </a:r>
          </a:p>
          <a:p>
            <a:endParaRPr lang="fr-FR" dirty="0">
              <a:solidFill>
                <a:schemeClr val="tx2"/>
              </a:solidFill>
            </a:endParaRPr>
          </a:p>
          <a:p>
            <a:r>
              <a:rPr lang="fr-FR" dirty="0">
                <a:solidFill>
                  <a:schemeClr val="tx2"/>
                </a:solidFill>
              </a:rPr>
              <a:t>A l’intérieur d’un container, </a:t>
            </a:r>
          </a:p>
          <a:p>
            <a:r>
              <a:rPr lang="fr-FR" dirty="0">
                <a:solidFill>
                  <a:schemeClr val="tx2"/>
                </a:solidFill>
              </a:rPr>
              <a:t>	- </a:t>
            </a:r>
            <a:r>
              <a:rPr lang="fr-FR" dirty="0" err="1">
                <a:solidFill>
                  <a:schemeClr val="tx2"/>
                </a:solidFill>
              </a:rPr>
              <a:t>Bootstrap</a:t>
            </a:r>
            <a:r>
              <a:rPr lang="fr-FR" dirty="0">
                <a:solidFill>
                  <a:schemeClr val="tx2"/>
                </a:solidFill>
              </a:rPr>
              <a:t> gère la zone d’affichage sous la forme d’une grille de 12 colonnes. </a:t>
            </a:r>
          </a:p>
          <a:p>
            <a:endParaRPr lang="fr-FR" dirty="0">
              <a:solidFill>
                <a:schemeClr val="tx2"/>
              </a:solidFill>
            </a:endParaRPr>
          </a:p>
          <a:p>
            <a:r>
              <a:rPr lang="fr-FR" dirty="0">
                <a:solidFill>
                  <a:schemeClr val="tx2"/>
                </a:solidFill>
              </a:rPr>
              <a:t>	- La classe </a:t>
            </a:r>
            <a:r>
              <a:rPr lang="fr-FR" dirty="0" err="1">
                <a:solidFill>
                  <a:schemeClr val="tx2"/>
                </a:solidFill>
              </a:rPr>
              <a:t>Bootstrap</a:t>
            </a:r>
            <a:r>
              <a:rPr lang="fr-FR" dirty="0">
                <a:solidFill>
                  <a:schemeClr val="tx2"/>
                </a:solidFill>
              </a:rPr>
              <a:t> </a:t>
            </a:r>
            <a:r>
              <a:rPr lang="fr-FR" dirty="0" err="1">
                <a:solidFill>
                  <a:schemeClr val="tx2"/>
                </a:solidFill>
              </a:rPr>
              <a:t>row</a:t>
            </a:r>
            <a:r>
              <a:rPr lang="fr-FR" dirty="0">
                <a:solidFill>
                  <a:schemeClr val="tx2"/>
                </a:solidFill>
              </a:rPr>
              <a:t> crée une ligne dans cette grille, </a:t>
            </a:r>
          </a:p>
          <a:p>
            <a:endParaRPr lang="fr-FR" dirty="0">
              <a:solidFill>
                <a:schemeClr val="tx2"/>
              </a:solidFill>
            </a:endParaRPr>
          </a:p>
          <a:p>
            <a:r>
              <a:rPr lang="fr-FR" dirty="0">
                <a:solidFill>
                  <a:schemeClr val="tx2"/>
                </a:solidFill>
              </a:rPr>
              <a:t>	et chaque classe </a:t>
            </a:r>
            <a:r>
              <a:rPr lang="fr-FR" dirty="0" err="1">
                <a:solidFill>
                  <a:schemeClr val="tx2"/>
                </a:solidFill>
              </a:rPr>
              <a:t>Bootstrap</a:t>
            </a:r>
            <a:r>
              <a:rPr lang="fr-FR" dirty="0">
                <a:solidFill>
                  <a:schemeClr val="tx2"/>
                </a:solidFill>
              </a:rPr>
              <a:t> col-* crée une cellule qui regroupe * colonnes dans cette 	ligne.</a:t>
            </a:r>
          </a:p>
          <a:p>
            <a:endParaRPr lang="fr-FR" dirty="0">
              <a:solidFill>
                <a:schemeClr val="tx2"/>
              </a:solidFill>
            </a:endParaRPr>
          </a:p>
          <a:p>
            <a:r>
              <a:rPr lang="fr-FR" dirty="0">
                <a:solidFill>
                  <a:schemeClr val="tx2"/>
                </a:solidFill>
              </a:rPr>
              <a:t>Dans chaque ligne, la taille totale des colonnes doit être égale à 12. On peut donc choisir de diviser la surface d’affichage en 12 colonnes de taille 1, ou bien en 3 colonnes de taille 4, ou encore en une colonne de taille 4 et une colonne de taille 8.</a:t>
            </a:r>
          </a:p>
          <a:p>
            <a:endParaRPr lang="fr-FR" dirty="0"/>
          </a:p>
        </p:txBody>
      </p:sp>
    </p:spTree>
    <p:extLst>
      <p:ext uri="{BB962C8B-B14F-4D97-AF65-F5344CB8AC3E}">
        <p14:creationId xmlns:p14="http://schemas.microsoft.com/office/powerpoint/2010/main" val="11773173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2" name="Image 1"/>
          <p:cNvPicPr>
            <a:picLocks noChangeAspect="1"/>
          </p:cNvPicPr>
          <p:nvPr/>
        </p:nvPicPr>
        <p:blipFill>
          <a:blip r:embed="rId5"/>
          <a:stretch>
            <a:fillRect/>
          </a:stretch>
        </p:blipFill>
        <p:spPr>
          <a:xfrm>
            <a:off x="179512" y="2060848"/>
            <a:ext cx="8791438" cy="3185160"/>
          </a:xfrm>
          <a:prstGeom prst="rect">
            <a:avLst/>
          </a:prstGeom>
        </p:spPr>
      </p:pic>
    </p:spTree>
    <p:extLst>
      <p:ext uri="{BB962C8B-B14F-4D97-AF65-F5344CB8AC3E}">
        <p14:creationId xmlns:p14="http://schemas.microsoft.com/office/powerpoint/2010/main" val="25180102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2" name="Rectangle 1"/>
          <p:cNvSpPr/>
          <p:nvPr/>
        </p:nvSpPr>
        <p:spPr>
          <a:xfrm>
            <a:off x="3011833" y="1089089"/>
            <a:ext cx="2805576" cy="584775"/>
          </a:xfrm>
          <a:prstGeom prst="rect">
            <a:avLst/>
          </a:prstGeom>
        </p:spPr>
        <p:txBody>
          <a:bodyPr wrap="none">
            <a:spAutoFit/>
          </a:bodyPr>
          <a:lstStyle/>
          <a:p>
            <a:r>
              <a:rPr lang="fr-FR" sz="3200" b="1" dirty="0">
                <a:solidFill>
                  <a:schemeClr val="tx2"/>
                </a:solidFill>
                <a:latin typeface="Times New Roman" panose="02020603050405020304" pitchFamily="18" charset="0"/>
              </a:rPr>
              <a:t>Démonstration</a:t>
            </a:r>
            <a:endParaRPr lang="fr-FR" sz="3200" b="1" i="0" dirty="0">
              <a:solidFill>
                <a:schemeClr val="tx2"/>
              </a:solidFill>
              <a:effectLst/>
              <a:latin typeface="Times New Roman" panose="02020603050405020304" pitchFamily="18" charset="0"/>
            </a:endParaRPr>
          </a:p>
        </p:txBody>
      </p:sp>
      <p:sp>
        <p:nvSpPr>
          <p:cNvPr id="5" name="Rectangle 4"/>
          <p:cNvSpPr/>
          <p:nvPr/>
        </p:nvSpPr>
        <p:spPr>
          <a:xfrm>
            <a:off x="13552" y="1737107"/>
            <a:ext cx="9149687" cy="4524315"/>
          </a:xfrm>
          <a:prstGeom prst="rect">
            <a:avLst/>
          </a:prstGeom>
        </p:spPr>
        <p:txBody>
          <a:bodyPr wrap="square">
            <a:spAutoFit/>
          </a:bodyPr>
          <a:lstStyle/>
          <a:p>
            <a:r>
              <a:rPr lang="fr-FR" dirty="0">
                <a:solidFill>
                  <a:schemeClr val="tx2"/>
                </a:solidFill>
              </a:rPr>
              <a:t>Créez dans le répertoire </a:t>
            </a:r>
            <a:r>
              <a:rPr lang="fr-FR" dirty="0" err="1">
                <a:solidFill>
                  <a:schemeClr val="tx2"/>
                </a:solidFill>
              </a:rPr>
              <a:t>integration</a:t>
            </a:r>
            <a:r>
              <a:rPr lang="fr-FR" dirty="0">
                <a:solidFill>
                  <a:schemeClr val="tx2"/>
                </a:solidFill>
              </a:rPr>
              <a:t>-web-</a:t>
            </a:r>
            <a:r>
              <a:rPr lang="fr-FR" dirty="0" err="1">
                <a:solidFill>
                  <a:schemeClr val="tx2"/>
                </a:solidFill>
              </a:rPr>
              <a:t>bootstrap</a:t>
            </a:r>
            <a:r>
              <a:rPr lang="fr-FR" dirty="0">
                <a:solidFill>
                  <a:schemeClr val="tx2"/>
                </a:solidFill>
              </a:rPr>
              <a:t> un fichier CSS style.css contenant le code ci-dessous.</a:t>
            </a:r>
          </a:p>
          <a:p>
            <a:endParaRPr lang="fr-FR" dirty="0">
              <a:solidFill>
                <a:schemeClr val="tx2"/>
              </a:solidFill>
            </a:endParaRPr>
          </a:p>
          <a:p>
            <a:r>
              <a:rPr lang="fr-FR" dirty="0">
                <a:solidFill>
                  <a:schemeClr val="tx2"/>
                </a:solidFill>
              </a:rPr>
              <a:t>.</a:t>
            </a:r>
            <a:r>
              <a:rPr lang="fr-FR" dirty="0" err="1">
                <a:solidFill>
                  <a:schemeClr val="tx2"/>
                </a:solidFill>
              </a:rPr>
              <a:t>row</a:t>
            </a:r>
            <a:r>
              <a:rPr lang="fr-FR" dirty="0">
                <a:solidFill>
                  <a:schemeClr val="tx2"/>
                </a:solidFill>
              </a:rPr>
              <a:t> {</a:t>
            </a:r>
          </a:p>
          <a:p>
            <a:r>
              <a:rPr lang="fr-FR" dirty="0">
                <a:solidFill>
                  <a:schemeClr val="tx2"/>
                </a:solidFill>
              </a:rPr>
              <a:t>    </a:t>
            </a:r>
            <a:r>
              <a:rPr lang="fr-FR" dirty="0" err="1">
                <a:solidFill>
                  <a:schemeClr val="tx2"/>
                </a:solidFill>
              </a:rPr>
              <a:t>margin-bottom</a:t>
            </a:r>
            <a:r>
              <a:rPr lang="fr-FR" dirty="0">
                <a:solidFill>
                  <a:schemeClr val="tx2"/>
                </a:solidFill>
              </a:rPr>
              <a:t>: 15px;</a:t>
            </a:r>
          </a:p>
          <a:p>
            <a:r>
              <a:rPr lang="fr-FR" dirty="0">
                <a:solidFill>
                  <a:schemeClr val="tx2"/>
                </a:solidFill>
              </a:rPr>
              <a:t>}</a:t>
            </a:r>
          </a:p>
          <a:p>
            <a:endParaRPr lang="fr-FR" dirty="0">
              <a:solidFill>
                <a:schemeClr val="tx2"/>
              </a:solidFill>
            </a:endParaRPr>
          </a:p>
          <a:p>
            <a:r>
              <a:rPr lang="fr-FR" dirty="0">
                <a:solidFill>
                  <a:schemeClr val="tx2"/>
                </a:solidFill>
              </a:rPr>
              <a:t>.</a:t>
            </a:r>
            <a:r>
              <a:rPr lang="fr-FR" dirty="0" err="1">
                <a:solidFill>
                  <a:schemeClr val="tx2"/>
                </a:solidFill>
              </a:rPr>
              <a:t>row</a:t>
            </a:r>
            <a:r>
              <a:rPr lang="fr-FR" dirty="0">
                <a:solidFill>
                  <a:schemeClr val="tx2"/>
                </a:solidFill>
              </a:rPr>
              <a:t> [class^="col-"] {</a:t>
            </a:r>
          </a:p>
          <a:p>
            <a:r>
              <a:rPr lang="fr-FR" dirty="0">
                <a:solidFill>
                  <a:schemeClr val="tx2"/>
                </a:solidFill>
              </a:rPr>
              <a:t>    </a:t>
            </a:r>
            <a:r>
              <a:rPr lang="fr-FR" dirty="0" err="1">
                <a:solidFill>
                  <a:schemeClr val="tx2"/>
                </a:solidFill>
              </a:rPr>
              <a:t>padding</a:t>
            </a:r>
            <a:r>
              <a:rPr lang="fr-FR" dirty="0">
                <a:solidFill>
                  <a:schemeClr val="tx2"/>
                </a:solidFill>
              </a:rPr>
              <a:t>-top: 10px;</a:t>
            </a:r>
          </a:p>
          <a:p>
            <a:r>
              <a:rPr lang="fr-FR" dirty="0">
                <a:solidFill>
                  <a:schemeClr val="tx2"/>
                </a:solidFill>
              </a:rPr>
              <a:t>    </a:t>
            </a:r>
            <a:r>
              <a:rPr lang="fr-FR" dirty="0" err="1">
                <a:solidFill>
                  <a:schemeClr val="tx2"/>
                </a:solidFill>
              </a:rPr>
              <a:t>padding-bottom</a:t>
            </a:r>
            <a:r>
              <a:rPr lang="fr-FR" dirty="0">
                <a:solidFill>
                  <a:schemeClr val="tx2"/>
                </a:solidFill>
              </a:rPr>
              <a:t>: 10px;</a:t>
            </a:r>
          </a:p>
          <a:p>
            <a:r>
              <a:rPr lang="fr-FR" dirty="0">
                <a:solidFill>
                  <a:schemeClr val="tx2"/>
                </a:solidFill>
              </a:rPr>
              <a:t>    background-</a:t>
            </a:r>
            <a:r>
              <a:rPr lang="fr-FR" dirty="0" err="1">
                <a:solidFill>
                  <a:schemeClr val="tx2"/>
                </a:solidFill>
              </a:rPr>
              <a:t>color</a:t>
            </a:r>
            <a:r>
              <a:rPr lang="fr-FR" dirty="0">
                <a:solidFill>
                  <a:schemeClr val="tx2"/>
                </a:solidFill>
              </a:rPr>
              <a:t>: #</a:t>
            </a:r>
            <a:r>
              <a:rPr lang="fr-FR" dirty="0" err="1">
                <a:solidFill>
                  <a:schemeClr val="tx2"/>
                </a:solidFill>
              </a:rPr>
              <a:t>eee</a:t>
            </a:r>
            <a:r>
              <a:rPr lang="fr-FR" dirty="0">
                <a:solidFill>
                  <a:schemeClr val="tx2"/>
                </a:solidFill>
              </a:rPr>
              <a:t>;</a:t>
            </a:r>
          </a:p>
          <a:p>
            <a:r>
              <a:rPr lang="fr-FR" dirty="0">
                <a:solidFill>
                  <a:schemeClr val="tx2"/>
                </a:solidFill>
              </a:rPr>
              <a:t>    border: 1px </a:t>
            </a:r>
            <a:r>
              <a:rPr lang="fr-FR" dirty="0" err="1">
                <a:solidFill>
                  <a:schemeClr val="tx2"/>
                </a:solidFill>
              </a:rPr>
              <a:t>solid</a:t>
            </a:r>
            <a:r>
              <a:rPr lang="fr-FR" dirty="0">
                <a:solidFill>
                  <a:schemeClr val="tx2"/>
                </a:solidFill>
              </a:rPr>
              <a:t> #</a:t>
            </a:r>
            <a:r>
              <a:rPr lang="fr-FR" dirty="0" err="1">
                <a:solidFill>
                  <a:schemeClr val="tx2"/>
                </a:solidFill>
              </a:rPr>
              <a:t>ddd</a:t>
            </a:r>
            <a:r>
              <a:rPr lang="fr-FR" dirty="0">
                <a:solidFill>
                  <a:schemeClr val="tx2"/>
                </a:solidFill>
              </a:rPr>
              <a:t>;</a:t>
            </a:r>
          </a:p>
          <a:p>
            <a:r>
              <a:rPr lang="fr-FR" dirty="0">
                <a:solidFill>
                  <a:schemeClr val="tx2"/>
                </a:solidFill>
              </a:rPr>
              <a:t>    background-</a:t>
            </a:r>
            <a:r>
              <a:rPr lang="fr-FR" dirty="0" err="1">
                <a:solidFill>
                  <a:schemeClr val="tx2"/>
                </a:solidFill>
              </a:rPr>
              <a:t>color</a:t>
            </a:r>
            <a:r>
              <a:rPr lang="fr-FR" dirty="0">
                <a:solidFill>
                  <a:schemeClr val="tx2"/>
                </a:solidFill>
              </a:rPr>
              <a:t>: </a:t>
            </a:r>
            <a:r>
              <a:rPr lang="fr-FR" dirty="0" err="1">
                <a:solidFill>
                  <a:schemeClr val="tx2"/>
                </a:solidFill>
              </a:rPr>
              <a:t>rgba</a:t>
            </a:r>
            <a:r>
              <a:rPr lang="fr-FR" dirty="0">
                <a:solidFill>
                  <a:schemeClr val="tx2"/>
                </a:solidFill>
              </a:rPr>
              <a:t>(86,61,124,.15);</a:t>
            </a:r>
          </a:p>
          <a:p>
            <a:r>
              <a:rPr lang="fr-FR" dirty="0">
                <a:solidFill>
                  <a:schemeClr val="tx2"/>
                </a:solidFill>
              </a:rPr>
              <a:t>    border: 1px </a:t>
            </a:r>
            <a:r>
              <a:rPr lang="fr-FR" dirty="0" err="1">
                <a:solidFill>
                  <a:schemeClr val="tx2"/>
                </a:solidFill>
              </a:rPr>
              <a:t>solid</a:t>
            </a:r>
            <a:r>
              <a:rPr lang="fr-FR" dirty="0">
                <a:solidFill>
                  <a:schemeClr val="tx2"/>
                </a:solidFill>
              </a:rPr>
              <a:t> </a:t>
            </a:r>
            <a:r>
              <a:rPr lang="fr-FR" dirty="0" err="1">
                <a:solidFill>
                  <a:schemeClr val="tx2"/>
                </a:solidFill>
              </a:rPr>
              <a:t>rgba</a:t>
            </a:r>
            <a:r>
              <a:rPr lang="fr-FR" dirty="0">
                <a:solidFill>
                  <a:schemeClr val="tx2"/>
                </a:solidFill>
              </a:rPr>
              <a:t>(86,61,124,.2);</a:t>
            </a:r>
          </a:p>
          <a:p>
            <a:r>
              <a:rPr lang="fr-FR" dirty="0">
                <a:solidFill>
                  <a:schemeClr val="tx2"/>
                </a:solidFill>
              </a:rPr>
              <a:t>}</a:t>
            </a:r>
          </a:p>
          <a:p>
            <a:r>
              <a:rPr lang="fr-FR" dirty="0">
                <a:solidFill>
                  <a:schemeClr val="tx2"/>
                </a:solidFill>
              </a:rPr>
              <a:t>Ce fichier permettra de mieux visualiser les éléments de la grille </a:t>
            </a:r>
            <a:r>
              <a:rPr lang="fr-FR" dirty="0" err="1">
                <a:solidFill>
                  <a:schemeClr val="tx2"/>
                </a:solidFill>
              </a:rPr>
              <a:t>Bootstrap</a:t>
            </a:r>
            <a:r>
              <a:rPr lang="fr-FR" dirty="0">
                <a:solidFill>
                  <a:schemeClr val="tx2"/>
                </a:solidFill>
              </a:rPr>
              <a:t>.</a:t>
            </a:r>
          </a:p>
        </p:txBody>
      </p:sp>
    </p:spTree>
    <p:extLst>
      <p:ext uri="{BB962C8B-B14F-4D97-AF65-F5344CB8AC3E}">
        <p14:creationId xmlns:p14="http://schemas.microsoft.com/office/powerpoint/2010/main" val="29710324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4" name="Rectangle 3"/>
          <p:cNvSpPr/>
          <p:nvPr/>
        </p:nvSpPr>
        <p:spPr>
          <a:xfrm>
            <a:off x="4928557" y="1612043"/>
            <a:ext cx="4193112" cy="4832092"/>
          </a:xfrm>
          <a:prstGeom prst="rect">
            <a:avLst/>
          </a:prstGeom>
        </p:spPr>
        <p:txBody>
          <a:bodyPr wrap="square">
            <a:spAutoFit/>
          </a:bodyPr>
          <a:lstStyle/>
          <a:p>
            <a:r>
              <a:rPr lang="fr-FR" sz="1400" dirty="0"/>
              <a:t>&lt;body&gt;</a:t>
            </a:r>
          </a:p>
          <a:p>
            <a:r>
              <a:rPr lang="fr-FR" sz="1400" dirty="0"/>
              <a:t>    &lt;div class="container"&gt;</a:t>
            </a:r>
          </a:p>
          <a:p>
            <a:r>
              <a:rPr lang="fr-FR" sz="1400" dirty="0"/>
              <a:t>        &lt;h1&gt;Hello world!&lt;/h1&gt;</a:t>
            </a:r>
          </a:p>
          <a:p>
            <a:r>
              <a:rPr lang="fr-FR" sz="1400" dirty="0"/>
              <a:t>        &lt;div class="</a:t>
            </a:r>
            <a:r>
              <a:rPr lang="fr-FR" sz="1400" dirty="0" err="1"/>
              <a:t>row</a:t>
            </a:r>
            <a:r>
              <a:rPr lang="fr-FR" sz="1400" dirty="0"/>
              <a:t>"&gt;</a:t>
            </a:r>
          </a:p>
          <a:p>
            <a:r>
              <a:rPr lang="fr-FR" sz="1400" dirty="0"/>
              <a:t>            &lt;div class="col-md-3"&gt;</a:t>
            </a:r>
          </a:p>
          <a:p>
            <a:r>
              <a:rPr lang="fr-FR" sz="1400" dirty="0"/>
              <a:t>                Zone de gauche</a:t>
            </a:r>
          </a:p>
          <a:p>
            <a:r>
              <a:rPr lang="fr-FR" sz="1400" dirty="0"/>
              <a:t>            &lt;/div&gt;</a:t>
            </a:r>
          </a:p>
          <a:p>
            <a:r>
              <a:rPr lang="fr-FR" sz="1400" dirty="0"/>
              <a:t>            &lt;div class="col-md-7"&gt;</a:t>
            </a:r>
          </a:p>
          <a:p>
            <a:r>
              <a:rPr lang="fr-FR" sz="1400" dirty="0"/>
              <a:t>                Zone du centre</a:t>
            </a:r>
          </a:p>
          <a:p>
            <a:r>
              <a:rPr lang="fr-FR" sz="1400" dirty="0"/>
              <a:t>            &lt;/div&gt;</a:t>
            </a:r>
          </a:p>
          <a:p>
            <a:r>
              <a:rPr lang="fr-FR" sz="1400" dirty="0"/>
              <a:t>            &lt;div class="col-md-2"&gt;</a:t>
            </a:r>
          </a:p>
          <a:p>
            <a:r>
              <a:rPr lang="fr-FR" sz="1400" dirty="0"/>
              <a:t>                Zone de droite</a:t>
            </a:r>
          </a:p>
          <a:p>
            <a:r>
              <a:rPr lang="fr-FR" sz="1400" dirty="0"/>
              <a:t>            &lt;/div&gt;</a:t>
            </a:r>
          </a:p>
          <a:p>
            <a:r>
              <a:rPr lang="fr-FR" sz="1400" dirty="0"/>
              <a:t>        &lt;/div&gt;</a:t>
            </a:r>
          </a:p>
          <a:p>
            <a:r>
              <a:rPr lang="fr-FR" sz="1400" dirty="0"/>
              <a:t>    &lt;/div&gt;</a:t>
            </a:r>
          </a:p>
          <a:p>
            <a:endParaRPr lang="fr-FR" sz="1400" dirty="0"/>
          </a:p>
          <a:p>
            <a:r>
              <a:rPr lang="fr-FR" sz="1400" dirty="0"/>
              <a:t>    &lt;script </a:t>
            </a:r>
            <a:r>
              <a:rPr lang="fr-FR" sz="1400" dirty="0" err="1"/>
              <a:t>src</a:t>
            </a:r>
            <a:r>
              <a:rPr lang="fr-FR" sz="1400" dirty="0"/>
              <a:t>="https://ajax.googleapis.com/</a:t>
            </a:r>
            <a:r>
              <a:rPr lang="fr-FR" sz="1400" dirty="0" err="1"/>
              <a:t>ajax</a:t>
            </a:r>
            <a:r>
              <a:rPr lang="fr-FR" sz="1400" dirty="0"/>
              <a:t>/</a:t>
            </a:r>
            <a:r>
              <a:rPr lang="fr-FR" sz="1400" dirty="0" err="1"/>
              <a:t>libs</a:t>
            </a:r>
            <a:r>
              <a:rPr lang="fr-FR" sz="1400" dirty="0"/>
              <a:t>/</a:t>
            </a:r>
            <a:r>
              <a:rPr lang="fr-FR" sz="1400" dirty="0" err="1"/>
              <a:t>jquery</a:t>
            </a:r>
            <a:r>
              <a:rPr lang="fr-FR" sz="1400" dirty="0"/>
              <a:t>/1.11.1/jquery.min.js"&gt;&lt;/script&gt;</a:t>
            </a:r>
          </a:p>
          <a:p>
            <a:r>
              <a:rPr lang="fr-FR" sz="1400" dirty="0"/>
              <a:t>    &lt;script </a:t>
            </a:r>
            <a:r>
              <a:rPr lang="fr-FR" sz="1400" dirty="0" err="1"/>
              <a:t>src</a:t>
            </a:r>
            <a:r>
              <a:rPr lang="fr-FR" sz="1400" dirty="0"/>
              <a:t>="</a:t>
            </a:r>
            <a:r>
              <a:rPr lang="fr-FR" sz="1400" dirty="0" err="1"/>
              <a:t>bootstrap</a:t>
            </a:r>
            <a:r>
              <a:rPr lang="fr-FR" sz="1400" dirty="0"/>
              <a:t>/</a:t>
            </a:r>
            <a:r>
              <a:rPr lang="fr-FR" sz="1400" dirty="0" err="1"/>
              <a:t>js</a:t>
            </a:r>
            <a:r>
              <a:rPr lang="fr-FR" sz="1400" dirty="0"/>
              <a:t>/bootstrap.min.js"&gt;&lt;/script&gt;</a:t>
            </a:r>
          </a:p>
          <a:p>
            <a:r>
              <a:rPr lang="fr-FR" sz="1400" dirty="0"/>
              <a:t>&lt;/body&gt;</a:t>
            </a:r>
          </a:p>
          <a:p>
            <a:r>
              <a:rPr lang="fr-FR" sz="1400" dirty="0"/>
              <a:t>&lt;/html&gt;</a:t>
            </a:r>
          </a:p>
        </p:txBody>
      </p:sp>
      <p:sp>
        <p:nvSpPr>
          <p:cNvPr id="5" name="Rectangle 4"/>
          <p:cNvSpPr/>
          <p:nvPr/>
        </p:nvSpPr>
        <p:spPr>
          <a:xfrm>
            <a:off x="38974" y="2319870"/>
            <a:ext cx="5200833" cy="2739211"/>
          </a:xfrm>
          <a:prstGeom prst="rect">
            <a:avLst/>
          </a:prstGeom>
        </p:spPr>
        <p:txBody>
          <a:bodyPr wrap="square">
            <a:spAutoFit/>
          </a:bodyPr>
          <a:lstStyle/>
          <a:p>
            <a:endParaRPr lang="fr-FR" dirty="0"/>
          </a:p>
          <a:p>
            <a:r>
              <a:rPr lang="fr-FR" sz="1400" dirty="0"/>
              <a:t>&lt;!</a:t>
            </a:r>
            <a:r>
              <a:rPr lang="fr-FR" sz="1400" dirty="0" err="1"/>
              <a:t>doctype</a:t>
            </a:r>
            <a:r>
              <a:rPr lang="fr-FR" sz="1400" dirty="0"/>
              <a:t> html&gt;</a:t>
            </a:r>
          </a:p>
          <a:p>
            <a:r>
              <a:rPr lang="fr-FR" sz="1400" dirty="0"/>
              <a:t>&lt;html&gt;</a:t>
            </a:r>
          </a:p>
          <a:p>
            <a:r>
              <a:rPr lang="fr-FR" sz="1400" dirty="0"/>
              <a:t>&lt;</a:t>
            </a:r>
            <a:r>
              <a:rPr lang="fr-FR" sz="1400" dirty="0" err="1"/>
              <a:t>head</a:t>
            </a:r>
            <a:r>
              <a:rPr lang="fr-FR" sz="1400" dirty="0"/>
              <a:t>&gt;</a:t>
            </a:r>
          </a:p>
          <a:p>
            <a:r>
              <a:rPr lang="fr-FR" sz="1400" dirty="0"/>
              <a:t>    &lt;</a:t>
            </a:r>
            <a:r>
              <a:rPr lang="fr-FR" sz="1400" dirty="0" err="1"/>
              <a:t>meta</a:t>
            </a:r>
            <a:r>
              <a:rPr lang="fr-FR" sz="1400" dirty="0"/>
              <a:t> </a:t>
            </a:r>
            <a:r>
              <a:rPr lang="fr-FR" sz="1400" dirty="0" err="1"/>
              <a:t>charset</a:t>
            </a:r>
            <a:r>
              <a:rPr lang="fr-FR" sz="1400" dirty="0"/>
              <a:t>="utf-8"&gt;</a:t>
            </a:r>
          </a:p>
          <a:p>
            <a:r>
              <a:rPr lang="fr-FR" sz="1400" dirty="0"/>
              <a:t>    &lt;</a:t>
            </a:r>
            <a:r>
              <a:rPr lang="fr-FR" sz="1400" dirty="0" err="1"/>
              <a:t>meta</a:t>
            </a:r>
            <a:r>
              <a:rPr lang="fr-FR" sz="1400" dirty="0"/>
              <a:t> http-</a:t>
            </a:r>
            <a:r>
              <a:rPr lang="fr-FR" sz="1400" dirty="0" err="1"/>
              <a:t>equiv</a:t>
            </a:r>
            <a:r>
              <a:rPr lang="fr-FR" sz="1400" dirty="0"/>
              <a:t>="X-UA-Compatible" content="IE=</a:t>
            </a:r>
            <a:r>
              <a:rPr lang="fr-FR" sz="1400" dirty="0" err="1"/>
              <a:t>edge</a:t>
            </a:r>
            <a:r>
              <a:rPr lang="fr-FR" sz="1400" dirty="0"/>
              <a:t>"&gt;</a:t>
            </a:r>
          </a:p>
          <a:p>
            <a:r>
              <a:rPr lang="fr-FR" sz="1400" dirty="0"/>
              <a:t>    &lt;</a:t>
            </a:r>
            <a:r>
              <a:rPr lang="fr-FR" sz="1400" dirty="0" err="1"/>
              <a:t>meta</a:t>
            </a:r>
            <a:r>
              <a:rPr lang="fr-FR" sz="1400" dirty="0"/>
              <a:t> </a:t>
            </a:r>
            <a:r>
              <a:rPr lang="fr-FR" sz="1400" dirty="0" err="1"/>
              <a:t>name</a:t>
            </a:r>
            <a:r>
              <a:rPr lang="fr-FR" sz="1400" dirty="0"/>
              <a:t>="</a:t>
            </a:r>
            <a:r>
              <a:rPr lang="fr-FR" sz="1400" dirty="0" err="1"/>
              <a:t>viewport</a:t>
            </a:r>
            <a:r>
              <a:rPr lang="fr-FR" sz="1400" dirty="0"/>
              <a:t>" content="</a:t>
            </a:r>
            <a:r>
              <a:rPr lang="fr-FR" sz="1400" dirty="0" err="1"/>
              <a:t>width</a:t>
            </a:r>
            <a:r>
              <a:rPr lang="fr-FR" sz="1400" dirty="0"/>
              <a:t>=</a:t>
            </a:r>
            <a:r>
              <a:rPr lang="fr-FR" sz="1400" dirty="0" err="1"/>
              <a:t>device-width</a:t>
            </a:r>
            <a:r>
              <a:rPr lang="fr-FR" sz="1400" dirty="0"/>
              <a:t>, initial-</a:t>
            </a:r>
            <a:r>
              <a:rPr lang="fr-FR" sz="1400" dirty="0" err="1"/>
              <a:t>scale</a:t>
            </a:r>
            <a:r>
              <a:rPr lang="fr-FR" sz="1400" dirty="0"/>
              <a:t>=1.0"&gt;</a:t>
            </a:r>
          </a:p>
          <a:p>
            <a:r>
              <a:rPr lang="fr-FR" sz="1400" dirty="0"/>
              <a:t>    &lt;</a:t>
            </a:r>
            <a:r>
              <a:rPr lang="fr-FR" sz="1400" dirty="0" err="1"/>
              <a:t>link</a:t>
            </a:r>
            <a:r>
              <a:rPr lang="fr-FR" sz="1400" dirty="0"/>
              <a:t> </a:t>
            </a:r>
            <a:r>
              <a:rPr lang="fr-FR" sz="1400" dirty="0" err="1"/>
              <a:t>href</a:t>
            </a:r>
            <a:r>
              <a:rPr lang="fr-FR" sz="1400" dirty="0"/>
              <a:t>="</a:t>
            </a:r>
            <a:r>
              <a:rPr lang="fr-FR" sz="1400" dirty="0" err="1"/>
              <a:t>bootstrap</a:t>
            </a:r>
            <a:r>
              <a:rPr lang="fr-FR" sz="1400" dirty="0"/>
              <a:t>/</a:t>
            </a:r>
            <a:r>
              <a:rPr lang="fr-FR" sz="1400" dirty="0" err="1"/>
              <a:t>css</a:t>
            </a:r>
            <a:r>
              <a:rPr lang="fr-FR" sz="1400" dirty="0"/>
              <a:t>/bootstrap.min.css" </a:t>
            </a:r>
            <a:r>
              <a:rPr lang="fr-FR" sz="1400" dirty="0" err="1"/>
              <a:t>rel</a:t>
            </a:r>
            <a:r>
              <a:rPr lang="fr-FR" sz="1400" dirty="0"/>
              <a:t>="</a:t>
            </a:r>
            <a:r>
              <a:rPr lang="fr-FR" sz="1400" dirty="0" err="1"/>
              <a:t>stylesheet</a:t>
            </a:r>
            <a:r>
              <a:rPr lang="fr-FR" sz="1400" dirty="0"/>
              <a:t>"&gt;</a:t>
            </a:r>
          </a:p>
          <a:p>
            <a:r>
              <a:rPr lang="fr-FR" sz="1400" dirty="0"/>
              <a:t>    &lt;</a:t>
            </a:r>
            <a:r>
              <a:rPr lang="fr-FR" sz="1400" dirty="0" err="1"/>
              <a:t>link</a:t>
            </a:r>
            <a:r>
              <a:rPr lang="fr-FR" sz="1400" dirty="0"/>
              <a:t> </a:t>
            </a:r>
            <a:r>
              <a:rPr lang="fr-FR" sz="1400" dirty="0" err="1"/>
              <a:t>href</a:t>
            </a:r>
            <a:r>
              <a:rPr lang="fr-FR" sz="1400" dirty="0"/>
              <a:t>="style.css" </a:t>
            </a:r>
            <a:r>
              <a:rPr lang="fr-FR" sz="1400" dirty="0" err="1"/>
              <a:t>rel</a:t>
            </a:r>
            <a:r>
              <a:rPr lang="fr-FR" sz="1400" dirty="0"/>
              <a:t>="</a:t>
            </a:r>
            <a:r>
              <a:rPr lang="fr-FR" sz="1400" dirty="0" err="1"/>
              <a:t>stylesheet</a:t>
            </a:r>
            <a:r>
              <a:rPr lang="fr-FR" sz="1400" dirty="0"/>
              <a:t>"&gt;</a:t>
            </a:r>
          </a:p>
          <a:p>
            <a:r>
              <a:rPr lang="fr-FR" sz="1400" dirty="0"/>
              <a:t>    &lt;</a:t>
            </a:r>
            <a:r>
              <a:rPr lang="fr-FR" sz="1400" dirty="0" err="1"/>
              <a:t>title</a:t>
            </a:r>
            <a:r>
              <a:rPr lang="fr-FR" sz="1400" dirty="0"/>
              <a:t>&gt;Hello world </a:t>
            </a:r>
            <a:r>
              <a:rPr lang="fr-FR" sz="1400" dirty="0" err="1"/>
              <a:t>with</a:t>
            </a:r>
            <a:r>
              <a:rPr lang="fr-FR" sz="1400" dirty="0"/>
              <a:t> </a:t>
            </a:r>
            <a:r>
              <a:rPr lang="fr-FR" sz="1400" dirty="0" err="1"/>
              <a:t>Bootstrap</a:t>
            </a:r>
            <a:r>
              <a:rPr lang="fr-FR" sz="1400" dirty="0"/>
              <a:t>&lt;/</a:t>
            </a:r>
            <a:r>
              <a:rPr lang="fr-FR" sz="1400" dirty="0" err="1"/>
              <a:t>title</a:t>
            </a:r>
            <a:r>
              <a:rPr lang="fr-FR" sz="1400" dirty="0"/>
              <a:t>&gt;</a:t>
            </a:r>
          </a:p>
          <a:p>
            <a:r>
              <a:rPr lang="fr-FR" sz="1400" dirty="0"/>
              <a:t>&lt;/</a:t>
            </a:r>
            <a:r>
              <a:rPr lang="fr-FR" sz="1400" dirty="0" err="1"/>
              <a:t>head</a:t>
            </a:r>
            <a:r>
              <a:rPr lang="fr-FR" sz="1400" dirty="0"/>
              <a:t>&gt;</a:t>
            </a:r>
          </a:p>
        </p:txBody>
      </p:sp>
      <p:sp>
        <p:nvSpPr>
          <p:cNvPr id="6" name="Rectangle 5"/>
          <p:cNvSpPr/>
          <p:nvPr/>
        </p:nvSpPr>
        <p:spPr>
          <a:xfrm>
            <a:off x="180218" y="1172560"/>
            <a:ext cx="8927930" cy="1077218"/>
          </a:xfrm>
          <a:prstGeom prst="rect">
            <a:avLst/>
          </a:prstGeom>
        </p:spPr>
        <p:txBody>
          <a:bodyPr wrap="square">
            <a:spAutoFit/>
          </a:bodyPr>
          <a:lstStyle/>
          <a:p>
            <a:r>
              <a:rPr lang="fr-FR" sz="3200" dirty="0">
                <a:solidFill>
                  <a:schemeClr val="tx2"/>
                </a:solidFill>
              </a:rPr>
              <a:t>Ensuite, éditez le fichier index.html comme indiqué ci-dessous.</a:t>
            </a:r>
          </a:p>
        </p:txBody>
      </p:sp>
    </p:spTree>
    <p:extLst>
      <p:ext uri="{BB962C8B-B14F-4D97-AF65-F5344CB8AC3E}">
        <p14:creationId xmlns:p14="http://schemas.microsoft.com/office/powerpoint/2010/main" val="32599403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4" name="Rectangle 3"/>
          <p:cNvSpPr/>
          <p:nvPr/>
        </p:nvSpPr>
        <p:spPr>
          <a:xfrm>
            <a:off x="107682" y="1268760"/>
            <a:ext cx="8928636" cy="923330"/>
          </a:xfrm>
          <a:prstGeom prst="rect">
            <a:avLst/>
          </a:prstGeom>
        </p:spPr>
        <p:txBody>
          <a:bodyPr wrap="square">
            <a:spAutoFit/>
          </a:bodyPr>
          <a:lstStyle/>
          <a:p>
            <a:r>
              <a:rPr lang="fr-FR" dirty="0">
                <a:solidFill>
                  <a:schemeClr val="tx2"/>
                </a:solidFill>
              </a:rPr>
              <a:t>On remarque au passage que le total des tailles des colonnes (3+7+2) est bien égal à 12. Ouvrez cette page dans un navigateur Web. Le placement des colonnes s’adapte à la surface d’affichage disponible.</a:t>
            </a:r>
          </a:p>
        </p:txBody>
      </p:sp>
      <p:sp>
        <p:nvSpPr>
          <p:cNvPr id="17" name="Rectangle 16"/>
          <p:cNvSpPr/>
          <p:nvPr/>
        </p:nvSpPr>
        <p:spPr>
          <a:xfrm>
            <a:off x="2884984" y="2348880"/>
            <a:ext cx="4193112" cy="3539430"/>
          </a:xfrm>
          <a:prstGeom prst="rect">
            <a:avLst/>
          </a:prstGeom>
        </p:spPr>
        <p:txBody>
          <a:bodyPr wrap="square">
            <a:spAutoFit/>
          </a:bodyPr>
          <a:lstStyle/>
          <a:p>
            <a:r>
              <a:rPr lang="fr-FR" sz="1400" dirty="0">
                <a:solidFill>
                  <a:schemeClr val="tx2"/>
                </a:solidFill>
              </a:rPr>
              <a:t>&lt;body&gt;</a:t>
            </a:r>
          </a:p>
          <a:p>
            <a:r>
              <a:rPr lang="fr-FR" sz="1400" dirty="0">
                <a:solidFill>
                  <a:schemeClr val="tx2"/>
                </a:solidFill>
              </a:rPr>
              <a:t>    &lt;div class="container"&gt;</a:t>
            </a:r>
          </a:p>
          <a:p>
            <a:r>
              <a:rPr lang="fr-FR" sz="1400" dirty="0">
                <a:solidFill>
                  <a:schemeClr val="tx2"/>
                </a:solidFill>
              </a:rPr>
              <a:t>        &lt;h1&gt;Hello world!&lt;/h1&gt;</a:t>
            </a:r>
          </a:p>
          <a:p>
            <a:r>
              <a:rPr lang="fr-FR" sz="1400" dirty="0">
                <a:solidFill>
                  <a:schemeClr val="tx2"/>
                </a:solidFill>
              </a:rPr>
              <a:t>        &lt;div class="</a:t>
            </a:r>
            <a:r>
              <a:rPr lang="fr-FR" sz="1400" dirty="0" err="1">
                <a:solidFill>
                  <a:schemeClr val="tx2"/>
                </a:solidFill>
              </a:rPr>
              <a:t>row</a:t>
            </a:r>
            <a:r>
              <a:rPr lang="fr-FR" sz="1400" dirty="0">
                <a:solidFill>
                  <a:schemeClr val="tx2"/>
                </a:solidFill>
              </a:rPr>
              <a:t>"&gt;</a:t>
            </a:r>
          </a:p>
          <a:p>
            <a:r>
              <a:rPr lang="fr-FR" sz="1400" dirty="0">
                <a:solidFill>
                  <a:schemeClr val="tx2"/>
                </a:solidFill>
              </a:rPr>
              <a:t>            &lt;div class="col-md-3"&gt;</a:t>
            </a:r>
          </a:p>
          <a:p>
            <a:r>
              <a:rPr lang="fr-FR" sz="1400" dirty="0">
                <a:solidFill>
                  <a:schemeClr val="tx2"/>
                </a:solidFill>
              </a:rPr>
              <a:t>                Zone de gauche</a:t>
            </a:r>
          </a:p>
          <a:p>
            <a:r>
              <a:rPr lang="fr-FR" sz="1400" dirty="0">
                <a:solidFill>
                  <a:schemeClr val="tx2"/>
                </a:solidFill>
              </a:rPr>
              <a:t>            &lt;/div&gt;</a:t>
            </a:r>
          </a:p>
          <a:p>
            <a:r>
              <a:rPr lang="fr-FR" sz="1400" dirty="0">
                <a:solidFill>
                  <a:schemeClr val="tx2"/>
                </a:solidFill>
              </a:rPr>
              <a:t>            &lt;div class="col-md-7"&gt;</a:t>
            </a:r>
          </a:p>
          <a:p>
            <a:r>
              <a:rPr lang="fr-FR" sz="1400" dirty="0">
                <a:solidFill>
                  <a:schemeClr val="tx2"/>
                </a:solidFill>
              </a:rPr>
              <a:t>                Zone du centre</a:t>
            </a:r>
          </a:p>
          <a:p>
            <a:r>
              <a:rPr lang="fr-FR" sz="1400" dirty="0">
                <a:solidFill>
                  <a:schemeClr val="tx2"/>
                </a:solidFill>
              </a:rPr>
              <a:t>            &lt;/div&gt;</a:t>
            </a:r>
          </a:p>
          <a:p>
            <a:r>
              <a:rPr lang="fr-FR" sz="1400" dirty="0">
                <a:solidFill>
                  <a:schemeClr val="tx2"/>
                </a:solidFill>
              </a:rPr>
              <a:t>            &lt;div class="col-md-2"&gt;</a:t>
            </a:r>
          </a:p>
          <a:p>
            <a:r>
              <a:rPr lang="fr-FR" sz="1400" dirty="0">
                <a:solidFill>
                  <a:schemeClr val="tx2"/>
                </a:solidFill>
              </a:rPr>
              <a:t>                Zone de droite</a:t>
            </a:r>
          </a:p>
          <a:p>
            <a:r>
              <a:rPr lang="fr-FR" sz="1400" dirty="0">
                <a:solidFill>
                  <a:schemeClr val="tx2"/>
                </a:solidFill>
              </a:rPr>
              <a:t>            &lt;/div&gt;</a:t>
            </a:r>
          </a:p>
          <a:p>
            <a:r>
              <a:rPr lang="fr-FR" sz="1400" dirty="0">
                <a:solidFill>
                  <a:schemeClr val="tx2"/>
                </a:solidFill>
              </a:rPr>
              <a:t>        &lt;/div&gt;</a:t>
            </a:r>
          </a:p>
          <a:p>
            <a:r>
              <a:rPr lang="fr-FR" sz="1400" dirty="0">
                <a:solidFill>
                  <a:schemeClr val="tx2"/>
                </a:solidFill>
              </a:rPr>
              <a:t>    &lt;/div&gt;</a:t>
            </a:r>
          </a:p>
          <a:p>
            <a:endParaRPr lang="fr-FR" sz="1400" dirty="0">
              <a:solidFill>
                <a:schemeClr val="tx2"/>
              </a:solidFill>
            </a:endParaRPr>
          </a:p>
        </p:txBody>
      </p:sp>
      <p:sp>
        <p:nvSpPr>
          <p:cNvPr id="6" name="Ellipse 5"/>
          <p:cNvSpPr/>
          <p:nvPr/>
        </p:nvSpPr>
        <p:spPr>
          <a:xfrm>
            <a:off x="3995936" y="3140968"/>
            <a:ext cx="1512168"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4148336" y="3726155"/>
            <a:ext cx="1512168"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4148336" y="4392223"/>
            <a:ext cx="1512168"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113307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pic>
        <p:nvPicPr>
          <p:cNvPr id="2" name="Image 1"/>
          <p:cNvPicPr>
            <a:picLocks noChangeAspect="1"/>
          </p:cNvPicPr>
          <p:nvPr/>
        </p:nvPicPr>
        <p:blipFill>
          <a:blip r:embed="rId5"/>
          <a:stretch>
            <a:fillRect/>
          </a:stretch>
        </p:blipFill>
        <p:spPr>
          <a:xfrm>
            <a:off x="89062" y="1340768"/>
            <a:ext cx="9030324" cy="1656184"/>
          </a:xfrm>
          <a:prstGeom prst="rect">
            <a:avLst/>
          </a:prstGeom>
        </p:spPr>
      </p:pic>
      <p:sp>
        <p:nvSpPr>
          <p:cNvPr id="4" name="Rectangle 3"/>
          <p:cNvSpPr/>
          <p:nvPr/>
        </p:nvSpPr>
        <p:spPr>
          <a:xfrm>
            <a:off x="3137587" y="2437009"/>
            <a:ext cx="2439899" cy="369332"/>
          </a:xfrm>
          <a:prstGeom prst="rect">
            <a:avLst/>
          </a:prstGeom>
        </p:spPr>
        <p:txBody>
          <a:bodyPr wrap="none">
            <a:spAutoFit/>
          </a:bodyPr>
          <a:lstStyle/>
          <a:p>
            <a:r>
              <a:rPr lang="fr-FR" dirty="0">
                <a:solidFill>
                  <a:schemeClr val="tx2"/>
                </a:solidFill>
              </a:rPr>
              <a:t>Si on réduit la fenêtre …</a:t>
            </a:r>
            <a:endParaRPr lang="fr-FR" dirty="0"/>
          </a:p>
        </p:txBody>
      </p:sp>
      <p:pic>
        <p:nvPicPr>
          <p:cNvPr id="5" name="Image 4"/>
          <p:cNvPicPr>
            <a:picLocks noChangeAspect="1"/>
          </p:cNvPicPr>
          <p:nvPr/>
        </p:nvPicPr>
        <p:blipFill>
          <a:blip r:embed="rId6"/>
          <a:stretch>
            <a:fillRect/>
          </a:stretch>
        </p:blipFill>
        <p:spPr>
          <a:xfrm>
            <a:off x="585416" y="2806341"/>
            <a:ext cx="8011643" cy="1638529"/>
          </a:xfrm>
          <a:prstGeom prst="rect">
            <a:avLst/>
          </a:prstGeom>
        </p:spPr>
      </p:pic>
      <p:sp>
        <p:nvSpPr>
          <p:cNvPr id="17" name="Rectangle 16"/>
          <p:cNvSpPr/>
          <p:nvPr/>
        </p:nvSpPr>
        <p:spPr>
          <a:xfrm>
            <a:off x="3715982" y="4204658"/>
            <a:ext cx="1283108" cy="369332"/>
          </a:xfrm>
          <a:prstGeom prst="rect">
            <a:avLst/>
          </a:prstGeom>
        </p:spPr>
        <p:txBody>
          <a:bodyPr wrap="none">
            <a:spAutoFit/>
          </a:bodyPr>
          <a:lstStyle/>
          <a:p>
            <a:r>
              <a:rPr lang="fr-FR" dirty="0">
                <a:solidFill>
                  <a:schemeClr val="tx2"/>
                </a:solidFill>
              </a:rPr>
              <a:t>Et encore …</a:t>
            </a:r>
            <a:endParaRPr lang="fr-FR" dirty="0"/>
          </a:p>
        </p:txBody>
      </p:sp>
      <p:pic>
        <p:nvPicPr>
          <p:cNvPr id="6" name="Image 5"/>
          <p:cNvPicPr>
            <a:picLocks noChangeAspect="1"/>
          </p:cNvPicPr>
          <p:nvPr/>
        </p:nvPicPr>
        <p:blipFill>
          <a:blip r:embed="rId7"/>
          <a:stretch>
            <a:fillRect/>
          </a:stretch>
        </p:blipFill>
        <p:spPr>
          <a:xfrm>
            <a:off x="1793645" y="4588701"/>
            <a:ext cx="5353797" cy="1647529"/>
          </a:xfrm>
          <a:prstGeom prst="rect">
            <a:avLst/>
          </a:prstGeom>
        </p:spPr>
      </p:pic>
    </p:spTree>
    <p:extLst>
      <p:ext uri="{BB962C8B-B14F-4D97-AF65-F5344CB8AC3E}">
        <p14:creationId xmlns:p14="http://schemas.microsoft.com/office/powerpoint/2010/main" val="11620073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18" name="Rectangle 17"/>
          <p:cNvSpPr/>
          <p:nvPr/>
        </p:nvSpPr>
        <p:spPr>
          <a:xfrm>
            <a:off x="-12036" y="1134547"/>
            <a:ext cx="9175275" cy="646331"/>
          </a:xfrm>
          <a:prstGeom prst="rect">
            <a:avLst/>
          </a:prstGeom>
        </p:spPr>
        <p:txBody>
          <a:bodyPr wrap="square">
            <a:spAutoFit/>
          </a:bodyPr>
          <a:lstStyle/>
          <a:p>
            <a:r>
              <a:rPr lang="fr-FR" dirty="0">
                <a:solidFill>
                  <a:schemeClr val="tx2"/>
                </a:solidFill>
              </a:rPr>
              <a:t>Donc vous l’avez compris, la grille </a:t>
            </a:r>
            <a:r>
              <a:rPr lang="fr-FR" dirty="0" err="1">
                <a:solidFill>
                  <a:schemeClr val="tx2"/>
                </a:solidFill>
              </a:rPr>
              <a:t>Bootstrap</a:t>
            </a:r>
            <a:r>
              <a:rPr lang="fr-FR" dirty="0">
                <a:solidFill>
                  <a:schemeClr val="tx2"/>
                </a:solidFill>
              </a:rPr>
              <a:t> est composée de 12 colonnes (.col) et de ligne (</a:t>
            </a:r>
            <a:r>
              <a:rPr lang="fr-FR" dirty="0" err="1">
                <a:solidFill>
                  <a:schemeClr val="tx2"/>
                </a:solidFill>
              </a:rPr>
              <a:t>row</a:t>
            </a:r>
            <a:r>
              <a:rPr lang="fr-FR" dirty="0">
                <a:solidFill>
                  <a:schemeClr val="tx2"/>
                </a:solidFill>
              </a:rPr>
              <a:t>)…</a:t>
            </a:r>
            <a:endParaRPr lang="fr-FR" dirty="0"/>
          </a:p>
        </p:txBody>
      </p:sp>
      <p:pic>
        <p:nvPicPr>
          <p:cNvPr id="20" name="Image 19"/>
          <p:cNvPicPr>
            <a:picLocks noChangeAspect="1"/>
          </p:cNvPicPr>
          <p:nvPr/>
        </p:nvPicPr>
        <p:blipFill>
          <a:blip r:embed="rId5"/>
          <a:stretch>
            <a:fillRect/>
          </a:stretch>
        </p:blipFill>
        <p:spPr>
          <a:xfrm>
            <a:off x="404606" y="1889105"/>
            <a:ext cx="8334787" cy="4062570"/>
          </a:xfrm>
          <a:prstGeom prst="rect">
            <a:avLst/>
          </a:prstGeom>
        </p:spPr>
      </p:pic>
    </p:spTree>
    <p:extLst>
      <p:ext uri="{BB962C8B-B14F-4D97-AF65-F5344CB8AC3E}">
        <p14:creationId xmlns:p14="http://schemas.microsoft.com/office/powerpoint/2010/main" val="1454728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17" name="Rectangle 16"/>
          <p:cNvSpPr/>
          <p:nvPr/>
        </p:nvSpPr>
        <p:spPr>
          <a:xfrm>
            <a:off x="2849766" y="1242819"/>
            <a:ext cx="3444468" cy="523220"/>
          </a:xfrm>
          <a:prstGeom prst="rect">
            <a:avLst/>
          </a:prstGeom>
        </p:spPr>
        <p:txBody>
          <a:bodyPr wrap="square">
            <a:spAutoFit/>
          </a:bodyPr>
          <a:lstStyle/>
          <a:p>
            <a:r>
              <a:rPr lang="fr-FR" sz="2800" b="1" dirty="0">
                <a:solidFill>
                  <a:schemeClr val="tx2"/>
                </a:solidFill>
                <a:latin typeface="PT Sans"/>
              </a:rPr>
              <a:t>Quelques chiffres</a:t>
            </a:r>
            <a:endParaRPr lang="fr-FR" sz="2800" b="1" i="0" dirty="0">
              <a:solidFill>
                <a:schemeClr val="tx2"/>
              </a:solidFill>
              <a:effectLst/>
              <a:latin typeface="PT Sans"/>
            </a:endParaRPr>
          </a:p>
        </p:txBody>
      </p:sp>
      <p:pic>
        <p:nvPicPr>
          <p:cNvPr id="3074" name="Picture 2" descr="Infographie qui représente l'usage de l'internet dans le monde en 2020">
            <a:extLst>
              <a:ext uri="{FF2B5EF4-FFF2-40B4-BE49-F238E27FC236}">
                <a16:creationId xmlns:a16="http://schemas.microsoft.com/office/drawing/2014/main" id="{875E0769-42FD-499D-8D96-4A588634EB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110" y="1895159"/>
            <a:ext cx="6876256" cy="3867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4295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11" name="Espace réservé du contenu 2">
            <a:extLst>
              <a:ext uri="{FF2B5EF4-FFF2-40B4-BE49-F238E27FC236}">
                <a16:creationId xmlns:a16="http://schemas.microsoft.com/office/drawing/2014/main" id="{8CE8219E-0E1A-BA4E-9DA7-B5CD7A45E5C0}"/>
              </a:ext>
            </a:extLst>
          </p:cNvPr>
          <p:cNvSpPr txBox="1">
            <a:spLocks/>
          </p:cNvSpPr>
          <p:nvPr/>
        </p:nvSpPr>
        <p:spPr>
          <a:xfrm>
            <a:off x="170284" y="1136249"/>
            <a:ext cx="8785225" cy="478472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lang="fr-FR" dirty="0">
                <a:solidFill>
                  <a:schemeClr val="tx1">
                    <a:lumMod val="50000"/>
                    <a:lumOff val="50000"/>
                  </a:schemeClr>
                </a:solidFill>
              </a:rPr>
              <a:t>Les colonnes (col) : 5 sortes de sortes de style ; suivant la taille de l'écran, le comportement (redimensionnement ou empilage) n'est pas le même :</a:t>
            </a:r>
          </a:p>
          <a:p>
            <a:pPr marL="685800" lvl="1" indent="-342900">
              <a:defRPr/>
            </a:pPr>
            <a:r>
              <a:rPr lang="fr-FR" dirty="0">
                <a:solidFill>
                  <a:schemeClr val="bg1">
                    <a:lumMod val="65000"/>
                  </a:schemeClr>
                </a:solidFill>
              </a:rPr>
              <a:t>x-</a:t>
            </a:r>
            <a:r>
              <a:rPr lang="fr-FR" dirty="0" err="1">
                <a:solidFill>
                  <a:schemeClr val="bg1">
                    <a:lumMod val="65000"/>
                  </a:schemeClr>
                </a:solidFill>
              </a:rPr>
              <a:t>small</a:t>
            </a:r>
            <a:r>
              <a:rPr lang="fr-FR" dirty="0">
                <a:solidFill>
                  <a:schemeClr val="bg1">
                    <a:lumMod val="65000"/>
                  </a:schemeClr>
                </a:solidFill>
              </a:rPr>
              <a:t> : </a:t>
            </a:r>
            <a:r>
              <a:rPr lang="fr-FR" dirty="0">
                <a:solidFill>
                  <a:srgbClr val="FF0000"/>
                </a:solidFill>
              </a:rPr>
              <a:t>col-1 </a:t>
            </a:r>
            <a:r>
              <a:rPr lang="fr-FR" dirty="0">
                <a:solidFill>
                  <a:schemeClr val="bg1">
                    <a:lumMod val="65000"/>
                  </a:schemeClr>
                </a:solidFill>
              </a:rPr>
              <a:t>, col-2, …,  col-12</a:t>
            </a:r>
          </a:p>
          <a:p>
            <a:pPr marL="685800" lvl="1" indent="-342900">
              <a:defRPr/>
            </a:pPr>
            <a:r>
              <a:rPr lang="fr-FR" dirty="0" err="1">
                <a:solidFill>
                  <a:schemeClr val="bg1">
                    <a:lumMod val="65000"/>
                  </a:schemeClr>
                </a:solidFill>
              </a:rPr>
              <a:t>small</a:t>
            </a:r>
            <a:r>
              <a:rPr lang="fr-FR" dirty="0">
                <a:solidFill>
                  <a:schemeClr val="bg1">
                    <a:lumMod val="65000"/>
                  </a:schemeClr>
                </a:solidFill>
              </a:rPr>
              <a:t> : </a:t>
            </a:r>
            <a:r>
              <a:rPr lang="fr-FR" dirty="0">
                <a:solidFill>
                  <a:srgbClr val="FF0000"/>
                </a:solidFill>
              </a:rPr>
              <a:t>col-sm-1</a:t>
            </a:r>
            <a:r>
              <a:rPr lang="fr-FR" dirty="0">
                <a:solidFill>
                  <a:schemeClr val="bg1">
                    <a:lumMod val="65000"/>
                  </a:schemeClr>
                </a:solidFill>
              </a:rPr>
              <a:t>, col-sm-2, …, col-sm-12</a:t>
            </a:r>
          </a:p>
          <a:p>
            <a:pPr marL="685800" lvl="1" indent="-342900">
              <a:defRPr/>
            </a:pPr>
            <a:r>
              <a:rPr lang="fr-FR" dirty="0">
                <a:solidFill>
                  <a:schemeClr val="bg1">
                    <a:lumMod val="65000"/>
                  </a:schemeClr>
                </a:solidFill>
              </a:rPr>
              <a:t>medium : </a:t>
            </a:r>
            <a:r>
              <a:rPr lang="fr-FR" dirty="0">
                <a:solidFill>
                  <a:srgbClr val="FF0000"/>
                </a:solidFill>
              </a:rPr>
              <a:t>col-md-1</a:t>
            </a:r>
            <a:r>
              <a:rPr lang="fr-FR" dirty="0">
                <a:solidFill>
                  <a:schemeClr val="bg1">
                    <a:lumMod val="65000"/>
                  </a:schemeClr>
                </a:solidFill>
              </a:rPr>
              <a:t>, col-md-2, …, col-md-12</a:t>
            </a:r>
          </a:p>
          <a:p>
            <a:pPr marL="685800" lvl="1" indent="-342900">
              <a:defRPr/>
            </a:pPr>
            <a:r>
              <a:rPr lang="fr-FR" dirty="0">
                <a:solidFill>
                  <a:schemeClr val="bg1">
                    <a:lumMod val="65000"/>
                  </a:schemeClr>
                </a:solidFill>
              </a:rPr>
              <a:t>large : </a:t>
            </a:r>
            <a:r>
              <a:rPr lang="fr-FR" dirty="0">
                <a:solidFill>
                  <a:srgbClr val="FF0000"/>
                </a:solidFill>
              </a:rPr>
              <a:t>col-lg-1</a:t>
            </a:r>
            <a:r>
              <a:rPr lang="fr-FR" dirty="0">
                <a:solidFill>
                  <a:schemeClr val="bg1">
                    <a:lumMod val="65000"/>
                  </a:schemeClr>
                </a:solidFill>
              </a:rPr>
              <a:t>, col-lg-2, …, col-lg-12</a:t>
            </a:r>
          </a:p>
          <a:p>
            <a:pPr marL="685800" lvl="1" indent="-342900">
              <a:defRPr/>
            </a:pPr>
            <a:r>
              <a:rPr lang="fr-FR" dirty="0">
                <a:solidFill>
                  <a:schemeClr val="bg1">
                    <a:lumMod val="65000"/>
                  </a:schemeClr>
                </a:solidFill>
              </a:rPr>
              <a:t>extra large : </a:t>
            </a:r>
            <a:r>
              <a:rPr lang="fr-FR" dirty="0">
                <a:solidFill>
                  <a:srgbClr val="FF0000"/>
                </a:solidFill>
              </a:rPr>
              <a:t>col-xl-1</a:t>
            </a:r>
            <a:r>
              <a:rPr lang="fr-FR" dirty="0">
                <a:solidFill>
                  <a:schemeClr val="bg1">
                    <a:lumMod val="65000"/>
                  </a:schemeClr>
                </a:solidFill>
              </a:rPr>
              <a:t>, col-xl-2, …, col-xl-12</a:t>
            </a:r>
          </a:p>
          <a:p>
            <a:pPr>
              <a:defRPr/>
            </a:pPr>
            <a:r>
              <a:rPr lang="fr-FR" dirty="0">
                <a:solidFill>
                  <a:schemeClr val="tx1">
                    <a:lumMod val="50000"/>
                    <a:lumOff val="50000"/>
                  </a:schemeClr>
                </a:solidFill>
              </a:rPr>
              <a:t>Les lignes (</a:t>
            </a:r>
            <a:r>
              <a:rPr lang="fr-FR" dirty="0" err="1">
                <a:solidFill>
                  <a:schemeClr val="tx1">
                    <a:lumMod val="50000"/>
                    <a:lumOff val="50000"/>
                  </a:schemeClr>
                </a:solidFill>
              </a:rPr>
              <a:t>row</a:t>
            </a:r>
            <a:r>
              <a:rPr lang="fr-FR" dirty="0">
                <a:solidFill>
                  <a:schemeClr val="tx1">
                    <a:lumMod val="50000"/>
                    <a:lumOff val="50000"/>
                  </a:schemeClr>
                </a:solidFill>
              </a:rPr>
              <a:t>) : utiliser le style </a:t>
            </a:r>
            <a:r>
              <a:rPr lang="fr-FR" dirty="0" err="1">
                <a:solidFill>
                  <a:srgbClr val="FF0000"/>
                </a:solidFill>
              </a:rPr>
              <a:t>row</a:t>
            </a:r>
            <a:endParaRPr lang="fr-FR" dirty="0">
              <a:solidFill>
                <a:srgbClr val="FF0000"/>
              </a:solidFill>
            </a:endParaRPr>
          </a:p>
          <a:p>
            <a:pPr>
              <a:defRPr/>
            </a:pPr>
            <a:r>
              <a:rPr lang="fr-FR" dirty="0">
                <a:solidFill>
                  <a:schemeClr val="tx1">
                    <a:lumMod val="50000"/>
                    <a:lumOff val="50000"/>
                  </a:schemeClr>
                </a:solidFill>
              </a:rPr>
              <a:t>La grille doit être placée dans un élément de style </a:t>
            </a:r>
            <a:r>
              <a:rPr lang="fr-FR" dirty="0">
                <a:solidFill>
                  <a:srgbClr val="FF0000"/>
                </a:solidFill>
              </a:rPr>
              <a:t>container</a:t>
            </a:r>
            <a:endParaRPr lang="fr-FR" dirty="0"/>
          </a:p>
        </p:txBody>
      </p:sp>
      <p:pic>
        <p:nvPicPr>
          <p:cNvPr id="17" name="Image 16"/>
          <p:cNvPicPr>
            <a:picLocks noChangeAspect="1"/>
          </p:cNvPicPr>
          <p:nvPr/>
        </p:nvPicPr>
        <p:blipFill>
          <a:blip r:embed="rId5"/>
          <a:stretch>
            <a:fillRect/>
          </a:stretch>
        </p:blipFill>
        <p:spPr>
          <a:xfrm>
            <a:off x="323528" y="4091208"/>
            <a:ext cx="8059275" cy="2200582"/>
          </a:xfrm>
          <a:prstGeom prst="rect">
            <a:avLst/>
          </a:prstGeom>
        </p:spPr>
      </p:pic>
    </p:spTree>
    <p:extLst>
      <p:ext uri="{BB962C8B-B14F-4D97-AF65-F5344CB8AC3E}">
        <p14:creationId xmlns:p14="http://schemas.microsoft.com/office/powerpoint/2010/main" val="9865989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11" name="Espace réservé du contenu 2">
            <a:extLst>
              <a:ext uri="{FF2B5EF4-FFF2-40B4-BE49-F238E27FC236}">
                <a16:creationId xmlns:a16="http://schemas.microsoft.com/office/drawing/2014/main" id="{A3DBEF36-390B-EE4C-8A84-83D34024F883}"/>
              </a:ext>
            </a:extLst>
          </p:cNvPr>
          <p:cNvSpPr txBox="1">
            <a:spLocks/>
          </p:cNvSpPr>
          <p:nvPr/>
        </p:nvSpPr>
        <p:spPr>
          <a:xfrm>
            <a:off x="179388" y="1341438"/>
            <a:ext cx="8785225" cy="501491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lang="fr-FR" sz="2800" dirty="0">
                <a:solidFill>
                  <a:schemeClr val="bg1">
                    <a:lumMod val="50000"/>
                  </a:schemeClr>
                </a:solidFill>
              </a:rPr>
              <a:t>Répartition automatique de la taille en largeur égale quelle que soit la résolution</a:t>
            </a:r>
          </a:p>
          <a:p>
            <a:pPr>
              <a:defRPr/>
            </a:pPr>
            <a:endParaRPr lang="fr-FR" dirty="0"/>
          </a:p>
          <a:p>
            <a:pPr marL="0" indent="0">
              <a:buFontTx/>
              <a:buNone/>
              <a:defRPr/>
            </a:pPr>
            <a:endParaRPr lang="fr-FR" dirty="0"/>
          </a:p>
          <a:p>
            <a:pPr marL="0" indent="0">
              <a:spcBef>
                <a:spcPct val="0"/>
              </a:spcBef>
              <a:buFontTx/>
              <a:buNone/>
              <a:defRPr/>
            </a:pPr>
            <a:r>
              <a:rPr lang="en-US" altLang="fr-FR" sz="2000" dirty="0">
                <a:solidFill>
                  <a:schemeClr val="bg1">
                    <a:lumMod val="50000"/>
                  </a:schemeClr>
                </a:solidFill>
              </a:rPr>
              <a:t>&lt;div class="</a:t>
            </a:r>
            <a:r>
              <a:rPr lang="en-US" altLang="fr-FR" sz="2000" dirty="0">
                <a:solidFill>
                  <a:srgbClr val="FF0000"/>
                </a:solidFill>
              </a:rPr>
              <a:t>container</a:t>
            </a:r>
            <a:r>
              <a:rPr lang="en-US" altLang="fr-FR" sz="2000" dirty="0">
                <a:solidFill>
                  <a:schemeClr val="bg1">
                    <a:lumMod val="50000"/>
                  </a:schemeClr>
                </a:solidFill>
              </a:rPr>
              <a:t>"&gt;</a:t>
            </a:r>
            <a:br>
              <a:rPr lang="en-US" altLang="fr-FR" sz="2000" dirty="0">
                <a:solidFill>
                  <a:schemeClr val="bg1">
                    <a:lumMod val="50000"/>
                  </a:schemeClr>
                </a:solidFill>
              </a:rPr>
            </a:br>
            <a:r>
              <a:rPr lang="en-US" altLang="fr-FR" sz="2000" dirty="0">
                <a:solidFill>
                  <a:schemeClr val="bg1">
                    <a:lumMod val="50000"/>
                  </a:schemeClr>
                </a:solidFill>
              </a:rPr>
              <a:t>	&lt;div class="</a:t>
            </a:r>
            <a:r>
              <a:rPr lang="en-US" altLang="fr-FR" sz="2000" dirty="0">
                <a:solidFill>
                  <a:srgbClr val="FF0000"/>
                </a:solidFill>
              </a:rPr>
              <a:t>row</a:t>
            </a:r>
            <a:r>
              <a:rPr lang="en-US" altLang="fr-FR" sz="2000" dirty="0">
                <a:solidFill>
                  <a:schemeClr val="bg1">
                    <a:lumMod val="50000"/>
                  </a:schemeClr>
                </a:solidFill>
              </a:rPr>
              <a:t>"&gt;</a:t>
            </a:r>
            <a:br>
              <a:rPr lang="en-US" altLang="fr-FR" sz="2000" dirty="0">
                <a:solidFill>
                  <a:schemeClr val="bg1">
                    <a:lumMod val="50000"/>
                  </a:schemeClr>
                </a:solidFill>
              </a:rPr>
            </a:br>
            <a:r>
              <a:rPr lang="en-US" altLang="fr-FR" sz="2000" dirty="0">
                <a:solidFill>
                  <a:schemeClr val="bg1">
                    <a:lumMod val="50000"/>
                  </a:schemeClr>
                </a:solidFill>
              </a:rPr>
              <a:t>		&lt;div class="</a:t>
            </a:r>
            <a:r>
              <a:rPr lang="en-US" altLang="fr-FR" sz="2000" dirty="0">
                <a:solidFill>
                  <a:srgbClr val="FF0000"/>
                </a:solidFill>
              </a:rPr>
              <a:t>col</a:t>
            </a:r>
            <a:r>
              <a:rPr lang="en-US" altLang="fr-FR" sz="2000" dirty="0">
                <a:solidFill>
                  <a:schemeClr val="bg1">
                    <a:lumMod val="50000"/>
                  </a:schemeClr>
                </a:solidFill>
              </a:rPr>
              <a:t>"&gt;class="col"&lt;/div&gt;</a:t>
            </a:r>
          </a:p>
          <a:p>
            <a:pPr marL="0" indent="0">
              <a:spcBef>
                <a:spcPct val="0"/>
              </a:spcBef>
              <a:buFontTx/>
              <a:buNone/>
              <a:defRPr/>
            </a:pPr>
            <a:r>
              <a:rPr lang="en-US" altLang="fr-FR" sz="2000" dirty="0">
                <a:solidFill>
                  <a:schemeClr val="bg1">
                    <a:lumMod val="50000"/>
                  </a:schemeClr>
                </a:solidFill>
              </a:rPr>
              <a:t>		&lt;div class="</a:t>
            </a:r>
            <a:r>
              <a:rPr lang="en-US" altLang="fr-FR" sz="2000" dirty="0">
                <a:solidFill>
                  <a:srgbClr val="FF0000"/>
                </a:solidFill>
              </a:rPr>
              <a:t>col</a:t>
            </a:r>
            <a:r>
              <a:rPr lang="en-US" altLang="fr-FR" sz="2000" dirty="0">
                <a:solidFill>
                  <a:schemeClr val="bg1">
                    <a:lumMod val="50000"/>
                  </a:schemeClr>
                </a:solidFill>
              </a:rPr>
              <a:t>"&gt;class="col"&lt;/div&gt;</a:t>
            </a:r>
            <a:br>
              <a:rPr lang="en-US" altLang="fr-FR" sz="2000" dirty="0">
                <a:solidFill>
                  <a:schemeClr val="bg1">
                    <a:lumMod val="50000"/>
                  </a:schemeClr>
                </a:solidFill>
              </a:rPr>
            </a:br>
            <a:r>
              <a:rPr lang="en-US" altLang="fr-FR" sz="2000" dirty="0">
                <a:solidFill>
                  <a:schemeClr val="bg1">
                    <a:lumMod val="50000"/>
                  </a:schemeClr>
                </a:solidFill>
              </a:rPr>
              <a:t>	&lt;/div&gt;</a:t>
            </a:r>
            <a:br>
              <a:rPr lang="en-US" altLang="fr-FR" sz="2000" dirty="0">
                <a:solidFill>
                  <a:schemeClr val="bg1">
                    <a:lumMod val="50000"/>
                  </a:schemeClr>
                </a:solidFill>
              </a:rPr>
            </a:br>
            <a:r>
              <a:rPr lang="en-US" altLang="fr-FR" sz="2000" dirty="0">
                <a:solidFill>
                  <a:schemeClr val="bg1">
                    <a:lumMod val="50000"/>
                  </a:schemeClr>
                </a:solidFill>
              </a:rPr>
              <a:t>	&lt;div class="row"&gt;</a:t>
            </a:r>
          </a:p>
          <a:p>
            <a:pPr marL="0" indent="0">
              <a:spcBef>
                <a:spcPct val="0"/>
              </a:spcBef>
              <a:buFontTx/>
              <a:buNone/>
              <a:defRPr/>
            </a:pPr>
            <a:r>
              <a:rPr lang="en-US" altLang="fr-FR" sz="2000" dirty="0">
                <a:solidFill>
                  <a:schemeClr val="bg1">
                    <a:lumMod val="50000"/>
                  </a:schemeClr>
                </a:solidFill>
              </a:rPr>
              <a:t>		&lt;div class="</a:t>
            </a:r>
            <a:r>
              <a:rPr lang="en-US" altLang="fr-FR" sz="2000" dirty="0">
                <a:solidFill>
                  <a:srgbClr val="FF0000"/>
                </a:solidFill>
              </a:rPr>
              <a:t>col</a:t>
            </a:r>
            <a:r>
              <a:rPr lang="en-US" altLang="fr-FR" sz="2000" dirty="0">
                <a:solidFill>
                  <a:schemeClr val="bg1">
                    <a:lumMod val="50000"/>
                  </a:schemeClr>
                </a:solidFill>
              </a:rPr>
              <a:t>"&gt;class="col"&lt;/div&gt;</a:t>
            </a:r>
          </a:p>
          <a:p>
            <a:pPr marL="0" indent="0">
              <a:spcBef>
                <a:spcPct val="0"/>
              </a:spcBef>
              <a:buFontTx/>
              <a:buNone/>
              <a:defRPr/>
            </a:pPr>
            <a:r>
              <a:rPr lang="en-US" altLang="fr-FR" sz="2000" dirty="0">
                <a:solidFill>
                  <a:schemeClr val="bg1">
                    <a:lumMod val="50000"/>
                  </a:schemeClr>
                </a:solidFill>
              </a:rPr>
              <a:t>		&lt;div class="</a:t>
            </a:r>
            <a:r>
              <a:rPr lang="en-US" altLang="fr-FR" sz="2000" dirty="0">
                <a:solidFill>
                  <a:srgbClr val="FF0000"/>
                </a:solidFill>
              </a:rPr>
              <a:t>col</a:t>
            </a:r>
            <a:r>
              <a:rPr lang="en-US" altLang="fr-FR" sz="2000" dirty="0">
                <a:solidFill>
                  <a:schemeClr val="bg1">
                    <a:lumMod val="50000"/>
                  </a:schemeClr>
                </a:solidFill>
              </a:rPr>
              <a:t>"&gt;class="col"&lt;/div&gt;</a:t>
            </a:r>
          </a:p>
          <a:p>
            <a:pPr marL="0" indent="0">
              <a:spcBef>
                <a:spcPct val="0"/>
              </a:spcBef>
              <a:buFontTx/>
              <a:buNone/>
              <a:defRPr/>
            </a:pPr>
            <a:r>
              <a:rPr lang="en-US" altLang="fr-FR" sz="2000" dirty="0">
                <a:solidFill>
                  <a:schemeClr val="bg1">
                    <a:lumMod val="50000"/>
                  </a:schemeClr>
                </a:solidFill>
              </a:rPr>
              <a:t>		&lt;div class="</a:t>
            </a:r>
            <a:r>
              <a:rPr lang="en-US" altLang="fr-FR" sz="2000" dirty="0">
                <a:solidFill>
                  <a:srgbClr val="FF0000"/>
                </a:solidFill>
              </a:rPr>
              <a:t>col</a:t>
            </a:r>
            <a:r>
              <a:rPr lang="en-US" altLang="fr-FR" sz="2000" dirty="0">
                <a:solidFill>
                  <a:schemeClr val="bg1">
                    <a:lumMod val="50000"/>
                  </a:schemeClr>
                </a:solidFill>
              </a:rPr>
              <a:t>"&gt;class="col"&lt;/div&gt;</a:t>
            </a:r>
          </a:p>
          <a:p>
            <a:pPr marL="0" indent="0">
              <a:spcBef>
                <a:spcPct val="0"/>
              </a:spcBef>
              <a:buFontTx/>
              <a:buNone/>
              <a:defRPr/>
            </a:pPr>
            <a:r>
              <a:rPr lang="en-US" altLang="fr-FR" sz="2000" dirty="0">
                <a:solidFill>
                  <a:schemeClr val="bg1">
                    <a:lumMod val="50000"/>
                  </a:schemeClr>
                </a:solidFill>
              </a:rPr>
              <a:t>	&lt;/div&gt;</a:t>
            </a:r>
          </a:p>
          <a:p>
            <a:pPr marL="0" indent="0">
              <a:spcBef>
                <a:spcPct val="0"/>
              </a:spcBef>
              <a:buFontTx/>
              <a:buNone/>
              <a:defRPr/>
            </a:pPr>
            <a:r>
              <a:rPr lang="en-US" altLang="fr-FR" sz="2000" dirty="0">
                <a:solidFill>
                  <a:schemeClr val="bg1">
                    <a:lumMod val="50000"/>
                  </a:schemeClr>
                </a:solidFill>
              </a:rPr>
              <a:t>&lt;/div&gt;</a:t>
            </a:r>
            <a:endParaRPr lang="fr-FR" sz="2000" dirty="0">
              <a:solidFill>
                <a:schemeClr val="bg1">
                  <a:lumMod val="50000"/>
                </a:schemeClr>
              </a:solidFill>
            </a:endParaRPr>
          </a:p>
          <a:p>
            <a:pPr>
              <a:defRPr/>
            </a:pPr>
            <a:endParaRPr lang="fr-FR" dirty="0"/>
          </a:p>
          <a:p>
            <a:pPr>
              <a:defRPr/>
            </a:pPr>
            <a:endParaRPr lang="fr-FR" dirty="0"/>
          </a:p>
          <a:p>
            <a:pPr>
              <a:defRPr/>
            </a:pPr>
            <a:endParaRPr lang="fr-FR" dirty="0"/>
          </a:p>
          <a:p>
            <a:pPr>
              <a:defRPr/>
            </a:pPr>
            <a:endParaRPr lang="fr-FR" dirty="0"/>
          </a:p>
          <a:p>
            <a:pPr>
              <a:defRPr/>
            </a:pPr>
            <a:endParaRPr lang="fr-FR" dirty="0"/>
          </a:p>
          <a:p>
            <a:pPr>
              <a:defRPr/>
            </a:pPr>
            <a:endParaRPr lang="fr-FR" dirty="0"/>
          </a:p>
          <a:p>
            <a:pPr>
              <a:defRPr/>
            </a:pPr>
            <a:endParaRPr lang="fr-FR" dirty="0"/>
          </a:p>
          <a:p>
            <a:pPr>
              <a:defRPr/>
            </a:pPr>
            <a:endParaRPr lang="fr-FR" dirty="0"/>
          </a:p>
          <a:p>
            <a:pPr>
              <a:defRPr/>
            </a:pPr>
            <a:endParaRPr lang="fr-FR" dirty="0"/>
          </a:p>
          <a:p>
            <a:pPr marL="0" indent="0">
              <a:buFontTx/>
              <a:buNone/>
              <a:defRPr/>
            </a:pPr>
            <a:endParaRPr lang="fr-FR" dirty="0"/>
          </a:p>
        </p:txBody>
      </p:sp>
      <p:pic>
        <p:nvPicPr>
          <p:cNvPr id="17" name="Imag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73345" y="2125016"/>
            <a:ext cx="62103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893948" y="5797804"/>
            <a:ext cx="5934635" cy="369332"/>
          </a:xfrm>
          <a:prstGeom prst="rect">
            <a:avLst/>
          </a:prstGeom>
        </p:spPr>
        <p:txBody>
          <a:bodyPr wrap="square">
            <a:spAutoFit/>
          </a:bodyPr>
          <a:lstStyle/>
          <a:p>
            <a:r>
              <a:rPr lang="fr-FR" dirty="0">
                <a:hlinkClick r:id="rId6"/>
              </a:rPr>
              <a:t>https://getbootstrap.com/docs/4.3/layout/grid/</a:t>
            </a:r>
            <a:endParaRPr lang="fr-FR" dirty="0"/>
          </a:p>
        </p:txBody>
      </p:sp>
    </p:spTree>
    <p:extLst>
      <p:ext uri="{BB962C8B-B14F-4D97-AF65-F5344CB8AC3E}">
        <p14:creationId xmlns:p14="http://schemas.microsoft.com/office/powerpoint/2010/main" val="23135958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11" name="Espace réservé du contenu 2">
            <a:extLst>
              <a:ext uri="{FF2B5EF4-FFF2-40B4-BE49-F238E27FC236}">
                <a16:creationId xmlns:a16="http://schemas.microsoft.com/office/drawing/2014/main" id="{E9F22F5A-9947-8143-95D5-B6EEC19F4CE9}"/>
              </a:ext>
            </a:extLst>
          </p:cNvPr>
          <p:cNvSpPr txBox="1">
            <a:spLocks/>
          </p:cNvSpPr>
          <p:nvPr/>
        </p:nvSpPr>
        <p:spPr>
          <a:xfrm>
            <a:off x="105530" y="1139468"/>
            <a:ext cx="8785225" cy="501491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lang="fr-FR">
                <a:solidFill>
                  <a:schemeClr val="bg1">
                    <a:lumMod val="50000"/>
                  </a:schemeClr>
                </a:solidFill>
              </a:rPr>
              <a:t>Taille fixée pour une colonne</a:t>
            </a:r>
          </a:p>
          <a:p>
            <a:pPr>
              <a:defRPr/>
            </a:pPr>
            <a:endParaRPr lang="fr-FR"/>
          </a:p>
          <a:p>
            <a:pPr marL="0" indent="0">
              <a:buFontTx/>
              <a:buNone/>
              <a:defRPr/>
            </a:pPr>
            <a:endParaRPr lang="fr-FR"/>
          </a:p>
          <a:p>
            <a:pPr marL="0" indent="0">
              <a:spcBef>
                <a:spcPct val="0"/>
              </a:spcBef>
              <a:buFontTx/>
              <a:buNone/>
              <a:defRPr/>
            </a:pPr>
            <a:r>
              <a:rPr lang="en-US" altLang="fr-FR" sz="1800">
                <a:solidFill>
                  <a:schemeClr val="bg1">
                    <a:lumMod val="50000"/>
                  </a:schemeClr>
                </a:solidFill>
              </a:rPr>
              <a:t>&lt;div class="</a:t>
            </a:r>
            <a:r>
              <a:rPr lang="en-US" altLang="fr-FR" sz="1800">
                <a:solidFill>
                  <a:srgbClr val="FF0000"/>
                </a:solidFill>
              </a:rPr>
              <a:t>container</a:t>
            </a:r>
            <a:r>
              <a:rPr lang="en-US" altLang="fr-FR" sz="1800">
                <a:solidFill>
                  <a:schemeClr val="bg1">
                    <a:lumMod val="50000"/>
                  </a:schemeClr>
                </a:solidFill>
              </a:rPr>
              <a:t>"&gt;</a:t>
            </a:r>
          </a:p>
          <a:p>
            <a:pPr marL="0" indent="0">
              <a:spcBef>
                <a:spcPct val="0"/>
              </a:spcBef>
              <a:buFontTx/>
              <a:buNone/>
              <a:defRPr/>
            </a:pPr>
            <a:r>
              <a:rPr lang="en-US" altLang="fr-FR" sz="1800">
                <a:solidFill>
                  <a:schemeClr val="bg1">
                    <a:lumMod val="50000"/>
                  </a:schemeClr>
                </a:solidFill>
              </a:rPr>
              <a:t>	&lt;div class="</a:t>
            </a:r>
            <a:r>
              <a:rPr lang="en-US" altLang="fr-FR" sz="1800">
                <a:solidFill>
                  <a:srgbClr val="FF0000"/>
                </a:solidFill>
              </a:rPr>
              <a:t>row</a:t>
            </a:r>
            <a:r>
              <a:rPr lang="en-US" altLang="fr-FR" sz="1800">
                <a:solidFill>
                  <a:schemeClr val="bg1">
                    <a:lumMod val="50000"/>
                  </a:schemeClr>
                </a:solidFill>
              </a:rPr>
              <a:t>"&gt;</a:t>
            </a:r>
          </a:p>
          <a:p>
            <a:pPr marL="0" indent="0">
              <a:spcBef>
                <a:spcPct val="0"/>
              </a:spcBef>
              <a:buFontTx/>
              <a:buNone/>
              <a:defRPr/>
            </a:pPr>
            <a:r>
              <a:rPr lang="en-US" altLang="fr-FR" sz="1800">
                <a:solidFill>
                  <a:schemeClr val="bg1">
                    <a:lumMod val="50000"/>
                  </a:schemeClr>
                </a:solidFill>
              </a:rPr>
              <a:t>		&lt;div class="</a:t>
            </a:r>
            <a:r>
              <a:rPr lang="en-US" altLang="fr-FR" sz="1800">
                <a:solidFill>
                  <a:srgbClr val="FF0000"/>
                </a:solidFill>
              </a:rPr>
              <a:t>col</a:t>
            </a:r>
            <a:r>
              <a:rPr lang="en-US" altLang="fr-FR" sz="1800">
                <a:solidFill>
                  <a:schemeClr val="bg1">
                    <a:lumMod val="50000"/>
                  </a:schemeClr>
                </a:solidFill>
              </a:rPr>
              <a:t>"&gt;"col"&lt;/div&gt;</a:t>
            </a:r>
          </a:p>
          <a:p>
            <a:pPr marL="0" indent="0">
              <a:spcBef>
                <a:spcPct val="0"/>
              </a:spcBef>
              <a:buFontTx/>
              <a:buNone/>
              <a:defRPr/>
            </a:pPr>
            <a:r>
              <a:rPr lang="en-US" altLang="fr-FR" sz="1800">
                <a:solidFill>
                  <a:schemeClr val="bg1">
                    <a:lumMod val="50000"/>
                  </a:schemeClr>
                </a:solidFill>
              </a:rPr>
              <a:t>		&lt;div class="</a:t>
            </a:r>
            <a:r>
              <a:rPr lang="en-US" altLang="fr-FR" sz="1800">
                <a:solidFill>
                  <a:srgbClr val="FF0000"/>
                </a:solidFill>
              </a:rPr>
              <a:t>col-6</a:t>
            </a:r>
            <a:r>
              <a:rPr lang="en-US" altLang="fr-FR" sz="1800">
                <a:solidFill>
                  <a:schemeClr val="bg1">
                    <a:lumMod val="50000"/>
                  </a:schemeClr>
                </a:solidFill>
              </a:rPr>
              <a:t>"&gt;"col-6"&lt;/div&gt; </a:t>
            </a:r>
          </a:p>
          <a:p>
            <a:pPr marL="0" indent="0">
              <a:spcBef>
                <a:spcPct val="0"/>
              </a:spcBef>
              <a:buFontTx/>
              <a:buNone/>
              <a:defRPr/>
            </a:pPr>
            <a:r>
              <a:rPr lang="en-US" altLang="fr-FR" sz="1800">
                <a:solidFill>
                  <a:schemeClr val="bg1">
                    <a:lumMod val="50000"/>
                  </a:schemeClr>
                </a:solidFill>
              </a:rPr>
              <a:t>		&lt;div class="</a:t>
            </a:r>
            <a:r>
              <a:rPr lang="en-US" altLang="fr-FR" sz="1800">
                <a:solidFill>
                  <a:srgbClr val="FF0000"/>
                </a:solidFill>
              </a:rPr>
              <a:t>col</a:t>
            </a:r>
            <a:r>
              <a:rPr lang="en-US" altLang="fr-FR" sz="1800">
                <a:solidFill>
                  <a:schemeClr val="bg1">
                    <a:lumMod val="50000"/>
                  </a:schemeClr>
                </a:solidFill>
              </a:rPr>
              <a:t>"&gt;"col"&lt;/div&gt;</a:t>
            </a:r>
          </a:p>
          <a:p>
            <a:pPr marL="0" indent="0">
              <a:spcBef>
                <a:spcPct val="0"/>
              </a:spcBef>
              <a:buFontTx/>
              <a:buNone/>
              <a:defRPr/>
            </a:pPr>
            <a:r>
              <a:rPr lang="en-US" altLang="fr-FR" sz="1800">
                <a:solidFill>
                  <a:schemeClr val="bg1">
                    <a:lumMod val="50000"/>
                  </a:schemeClr>
                </a:solidFill>
              </a:rPr>
              <a:t>	&lt;/div&gt;</a:t>
            </a:r>
          </a:p>
          <a:p>
            <a:pPr marL="0" indent="0">
              <a:spcBef>
                <a:spcPct val="0"/>
              </a:spcBef>
              <a:buFontTx/>
              <a:buNone/>
              <a:defRPr/>
            </a:pPr>
            <a:r>
              <a:rPr lang="en-US" altLang="fr-FR" sz="1800">
                <a:solidFill>
                  <a:schemeClr val="bg1">
                    <a:lumMod val="50000"/>
                  </a:schemeClr>
                </a:solidFill>
              </a:rPr>
              <a:t>	&lt;div class="row"&gt;</a:t>
            </a:r>
          </a:p>
          <a:p>
            <a:pPr marL="0" indent="0">
              <a:spcBef>
                <a:spcPct val="0"/>
              </a:spcBef>
              <a:buFontTx/>
              <a:buNone/>
              <a:defRPr/>
            </a:pPr>
            <a:r>
              <a:rPr lang="en-US" altLang="fr-FR" sz="1800">
                <a:solidFill>
                  <a:schemeClr val="bg1">
                    <a:lumMod val="50000"/>
                  </a:schemeClr>
                </a:solidFill>
              </a:rPr>
              <a:t>		&lt;div class="</a:t>
            </a:r>
            <a:r>
              <a:rPr lang="en-US" altLang="fr-FR" sz="1800">
                <a:solidFill>
                  <a:srgbClr val="FF0000"/>
                </a:solidFill>
              </a:rPr>
              <a:t>col</a:t>
            </a:r>
            <a:r>
              <a:rPr lang="en-US" altLang="fr-FR" sz="1800">
                <a:solidFill>
                  <a:schemeClr val="bg1">
                    <a:lumMod val="50000"/>
                  </a:schemeClr>
                </a:solidFill>
              </a:rPr>
              <a:t>"&gt;"col"&lt;/div&gt;</a:t>
            </a:r>
          </a:p>
          <a:p>
            <a:pPr marL="0" indent="0">
              <a:spcBef>
                <a:spcPct val="0"/>
              </a:spcBef>
              <a:buFontTx/>
              <a:buNone/>
              <a:defRPr/>
            </a:pPr>
            <a:r>
              <a:rPr lang="en-US" altLang="fr-FR" sz="1800">
                <a:solidFill>
                  <a:schemeClr val="bg1">
                    <a:lumMod val="50000"/>
                  </a:schemeClr>
                </a:solidFill>
              </a:rPr>
              <a:t>		&lt;div class="</a:t>
            </a:r>
            <a:r>
              <a:rPr lang="en-US" altLang="fr-FR" sz="1800">
                <a:solidFill>
                  <a:srgbClr val="FF0000"/>
                </a:solidFill>
              </a:rPr>
              <a:t>col-5</a:t>
            </a:r>
            <a:r>
              <a:rPr lang="en-US" altLang="fr-FR" sz="1800">
                <a:solidFill>
                  <a:schemeClr val="bg1">
                    <a:lumMod val="50000"/>
                  </a:schemeClr>
                </a:solidFill>
              </a:rPr>
              <a:t>"&gt;"col-5"&lt;/div&gt;</a:t>
            </a:r>
          </a:p>
          <a:p>
            <a:pPr marL="0" indent="0">
              <a:spcBef>
                <a:spcPct val="0"/>
              </a:spcBef>
              <a:buFontTx/>
              <a:buNone/>
              <a:defRPr/>
            </a:pPr>
            <a:r>
              <a:rPr lang="en-US" altLang="fr-FR" sz="1800">
                <a:solidFill>
                  <a:schemeClr val="bg1">
                    <a:lumMod val="50000"/>
                  </a:schemeClr>
                </a:solidFill>
              </a:rPr>
              <a:t>		&lt;div class="</a:t>
            </a:r>
            <a:r>
              <a:rPr lang="en-US" altLang="fr-FR" sz="1800">
                <a:solidFill>
                  <a:srgbClr val="FF0000"/>
                </a:solidFill>
              </a:rPr>
              <a:t>col</a:t>
            </a:r>
            <a:r>
              <a:rPr lang="en-US" altLang="fr-FR" sz="1800">
                <a:solidFill>
                  <a:schemeClr val="bg1">
                    <a:lumMod val="50000"/>
                  </a:schemeClr>
                </a:solidFill>
              </a:rPr>
              <a:t>"&gt;"col"&lt;/div&gt;</a:t>
            </a:r>
          </a:p>
          <a:p>
            <a:pPr marL="0" indent="0">
              <a:spcBef>
                <a:spcPct val="0"/>
              </a:spcBef>
              <a:buFontTx/>
              <a:buNone/>
              <a:defRPr/>
            </a:pPr>
            <a:r>
              <a:rPr lang="en-US" altLang="fr-FR" sz="1800">
                <a:solidFill>
                  <a:schemeClr val="bg1">
                    <a:lumMod val="50000"/>
                  </a:schemeClr>
                </a:solidFill>
              </a:rPr>
              <a:t>		&lt;div class="</a:t>
            </a:r>
            <a:r>
              <a:rPr lang="en-US" altLang="fr-FR" sz="1800">
                <a:solidFill>
                  <a:srgbClr val="FF0000"/>
                </a:solidFill>
              </a:rPr>
              <a:t>col</a:t>
            </a:r>
            <a:r>
              <a:rPr lang="en-US" altLang="fr-FR" sz="1800">
                <a:solidFill>
                  <a:schemeClr val="bg1">
                    <a:lumMod val="50000"/>
                  </a:schemeClr>
                </a:solidFill>
              </a:rPr>
              <a:t>"&gt;"col"&lt;/div&gt;</a:t>
            </a:r>
          </a:p>
          <a:p>
            <a:pPr marL="0" indent="0">
              <a:spcBef>
                <a:spcPct val="0"/>
              </a:spcBef>
              <a:buFontTx/>
              <a:buNone/>
              <a:defRPr/>
            </a:pPr>
            <a:r>
              <a:rPr lang="en-US" altLang="fr-FR" sz="1800">
                <a:solidFill>
                  <a:schemeClr val="bg1">
                    <a:lumMod val="50000"/>
                  </a:schemeClr>
                </a:solidFill>
              </a:rPr>
              <a:t>	&lt;/div&gt;</a:t>
            </a:r>
          </a:p>
          <a:p>
            <a:pPr marL="0" indent="0">
              <a:spcBef>
                <a:spcPct val="0"/>
              </a:spcBef>
              <a:buFontTx/>
              <a:buNone/>
              <a:defRPr/>
            </a:pPr>
            <a:r>
              <a:rPr lang="en-US" altLang="fr-FR" sz="1800">
                <a:solidFill>
                  <a:schemeClr val="bg1">
                    <a:lumMod val="50000"/>
                  </a:schemeClr>
                </a:solidFill>
              </a:rPr>
              <a:t>&lt;/div&gt;</a:t>
            </a:r>
            <a:endParaRPr lang="fr-FR" sz="2000"/>
          </a:p>
          <a:p>
            <a:pPr>
              <a:defRPr/>
            </a:pPr>
            <a:endParaRPr lang="fr-FR"/>
          </a:p>
          <a:p>
            <a:pPr>
              <a:defRPr/>
            </a:pPr>
            <a:endParaRPr lang="fr-FR"/>
          </a:p>
          <a:p>
            <a:pPr>
              <a:defRPr/>
            </a:pPr>
            <a:endParaRPr lang="fr-FR"/>
          </a:p>
          <a:p>
            <a:pPr>
              <a:defRPr/>
            </a:pPr>
            <a:endParaRPr lang="fr-FR"/>
          </a:p>
          <a:p>
            <a:pPr>
              <a:defRPr/>
            </a:pPr>
            <a:endParaRPr lang="fr-FR"/>
          </a:p>
          <a:p>
            <a:pPr>
              <a:defRPr/>
            </a:pPr>
            <a:endParaRPr lang="fr-FR"/>
          </a:p>
          <a:p>
            <a:pPr>
              <a:defRPr/>
            </a:pPr>
            <a:endParaRPr lang="fr-FR"/>
          </a:p>
          <a:p>
            <a:pPr>
              <a:defRPr/>
            </a:pPr>
            <a:endParaRPr lang="fr-FR"/>
          </a:p>
          <a:p>
            <a:pPr marL="0" indent="0">
              <a:buFontTx/>
              <a:buNone/>
              <a:defRPr/>
            </a:pPr>
            <a:endParaRPr lang="fr-FR" dirty="0"/>
          </a:p>
        </p:txBody>
      </p:sp>
      <p:pic>
        <p:nvPicPr>
          <p:cNvPr id="17" name="Imag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50342" y="1514118"/>
            <a:ext cx="52197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ZoneTexte 6"/>
          <p:cNvSpPr txBox="1">
            <a:spLocks noChangeArrowheads="1"/>
          </p:cNvSpPr>
          <p:nvPr/>
        </p:nvSpPr>
        <p:spPr bwMode="auto">
          <a:xfrm>
            <a:off x="5158542" y="3141305"/>
            <a:ext cx="3911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fr-FR" altLang="fr-FR" sz="2000">
                <a:solidFill>
                  <a:srgbClr val="00B050"/>
                </a:solidFill>
                <a:latin typeface="Arial" panose="020B0604020202020204" pitchFamily="34" charset="0"/>
                <a:cs typeface="Arial" panose="020B0604020202020204" pitchFamily="34" charset="0"/>
                <a:sym typeface="Wingdings" panose="05000000000000000000" pitchFamily="2" charset="2"/>
              </a:rPr>
              <a:t> occupe la moitié de la largeur, le reste est réparti de manière égale dans les 2 autres colonnes</a:t>
            </a:r>
            <a:endParaRPr lang="fr-FR" altLang="fr-FR" sz="2000">
              <a:solidFill>
                <a:srgbClr val="00B050"/>
              </a:solidFill>
              <a:latin typeface="Arial" panose="020B0604020202020204" pitchFamily="34" charset="0"/>
              <a:cs typeface="Arial" panose="020B0604020202020204" pitchFamily="34" charset="0"/>
            </a:endParaRPr>
          </a:p>
        </p:txBody>
      </p:sp>
      <p:sp>
        <p:nvSpPr>
          <p:cNvPr id="19" name="ZoneTexte 8"/>
          <p:cNvSpPr txBox="1">
            <a:spLocks noChangeArrowheads="1"/>
          </p:cNvSpPr>
          <p:nvPr/>
        </p:nvSpPr>
        <p:spPr bwMode="auto">
          <a:xfrm>
            <a:off x="5158542" y="4539893"/>
            <a:ext cx="3911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fr-FR" altLang="fr-FR" sz="2000">
                <a:solidFill>
                  <a:srgbClr val="00B050"/>
                </a:solidFill>
                <a:latin typeface="Arial" panose="020B0604020202020204" pitchFamily="34" charset="0"/>
                <a:cs typeface="Arial" panose="020B0604020202020204" pitchFamily="34" charset="0"/>
                <a:sym typeface="Wingdings" panose="05000000000000000000" pitchFamily="2" charset="2"/>
              </a:rPr>
              <a:t> occupe 5/12 de la largeur, le reste est réparti de manière égale dans les 3 autres colonnes</a:t>
            </a:r>
            <a:endParaRPr lang="fr-FR" altLang="fr-FR" sz="200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84912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11" name="Espace réservé du contenu 2">
            <a:extLst>
              <a:ext uri="{FF2B5EF4-FFF2-40B4-BE49-F238E27FC236}">
                <a16:creationId xmlns:a16="http://schemas.microsoft.com/office/drawing/2014/main" id="{FF7BED8D-F415-274A-893C-3ED91FE3684A}"/>
              </a:ext>
            </a:extLst>
          </p:cNvPr>
          <p:cNvSpPr txBox="1">
            <a:spLocks/>
          </p:cNvSpPr>
          <p:nvPr/>
        </p:nvSpPr>
        <p:spPr>
          <a:xfrm>
            <a:off x="179512" y="1095584"/>
            <a:ext cx="8785225" cy="478472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Tx/>
              <a:buNone/>
              <a:defRPr/>
            </a:pPr>
            <a:r>
              <a:rPr lang="fr-FR" dirty="0">
                <a:solidFill>
                  <a:srgbClr val="002060"/>
                </a:solidFill>
              </a:rPr>
              <a:t>Comportement selon la taille de l'écran :</a:t>
            </a:r>
          </a:p>
          <a:p>
            <a:pPr>
              <a:defRPr/>
            </a:pPr>
            <a:r>
              <a:rPr lang="fr-FR" dirty="0">
                <a:solidFill>
                  <a:srgbClr val="002060"/>
                </a:solidFill>
              </a:rPr>
              <a:t>par ex mise en forme pour taille &gt;= 1200 px   (col-lg-x)</a:t>
            </a:r>
          </a:p>
          <a:p>
            <a:pPr>
              <a:defRPr/>
            </a:pPr>
            <a:r>
              <a:rPr lang="fr-FR" dirty="0">
                <a:solidFill>
                  <a:srgbClr val="002060"/>
                </a:solidFill>
              </a:rPr>
              <a:t> si la taille de l'écran est bien &gt; 1200 alors la mise en forme est respectée</a:t>
            </a:r>
          </a:p>
          <a:p>
            <a:pPr>
              <a:defRPr/>
            </a:pPr>
            <a:endParaRPr lang="fr-FR" dirty="0">
              <a:solidFill>
                <a:srgbClr val="002060"/>
              </a:solidFill>
            </a:endParaRPr>
          </a:p>
          <a:p>
            <a:pPr>
              <a:defRPr/>
            </a:pPr>
            <a:endParaRPr lang="fr-FR" dirty="0">
              <a:solidFill>
                <a:srgbClr val="002060"/>
              </a:solidFill>
            </a:endParaRPr>
          </a:p>
          <a:p>
            <a:pPr>
              <a:defRPr/>
            </a:pPr>
            <a:r>
              <a:rPr lang="fr-FR" dirty="0">
                <a:solidFill>
                  <a:srgbClr val="002060"/>
                </a:solidFill>
              </a:rPr>
              <a:t>si la taille de l'écran est &lt; 1200 px alors tous les blocs sont mis sur une seule colonne</a:t>
            </a:r>
          </a:p>
          <a:p>
            <a:pPr marL="0" indent="0">
              <a:buFontTx/>
              <a:buNone/>
              <a:defRPr/>
            </a:pPr>
            <a:endParaRPr lang="fr-FR" dirty="0">
              <a:solidFill>
                <a:srgbClr val="002060"/>
              </a:solidFill>
            </a:endParaRPr>
          </a:p>
        </p:txBody>
      </p:sp>
      <p:pic>
        <p:nvPicPr>
          <p:cNvPr id="17" name="Imag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3863" y="2471047"/>
            <a:ext cx="8794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28687" y="3820553"/>
            <a:ext cx="72866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43739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11" name="Espace réservé du contenu 2">
            <a:extLst>
              <a:ext uri="{FF2B5EF4-FFF2-40B4-BE49-F238E27FC236}">
                <a16:creationId xmlns:a16="http://schemas.microsoft.com/office/drawing/2014/main" id="{3E55CFA9-D9E9-6341-BD62-B03826916A23}"/>
              </a:ext>
            </a:extLst>
          </p:cNvPr>
          <p:cNvSpPr txBox="1">
            <a:spLocks/>
          </p:cNvSpPr>
          <p:nvPr/>
        </p:nvSpPr>
        <p:spPr>
          <a:xfrm>
            <a:off x="194530" y="1095584"/>
            <a:ext cx="8785225" cy="479107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lang="fr-FR" dirty="0">
                <a:solidFill>
                  <a:schemeClr val="bg1">
                    <a:lumMod val="50000"/>
                  </a:schemeClr>
                </a:solidFill>
              </a:rPr>
              <a:t>Exemple pour grand écran  &gt;= 992 px </a:t>
            </a:r>
            <a:r>
              <a:rPr lang="fr-FR" dirty="0">
                <a:solidFill>
                  <a:schemeClr val="bg1">
                    <a:lumMod val="50000"/>
                  </a:schemeClr>
                </a:solidFill>
                <a:sym typeface="Wingdings" panose="05000000000000000000" pitchFamily="2" charset="2"/>
              </a:rPr>
              <a:t> utilisation des styles col-lg-X : 1 ligne composée de 3 éléments</a:t>
            </a:r>
          </a:p>
          <a:p>
            <a:pPr marL="0" indent="0">
              <a:buFontTx/>
              <a:buNone/>
              <a:defRPr/>
            </a:pPr>
            <a:endParaRPr lang="fr-FR" dirty="0">
              <a:solidFill>
                <a:schemeClr val="bg1">
                  <a:lumMod val="50000"/>
                </a:schemeClr>
              </a:solidFill>
              <a:sym typeface="Wingdings" panose="05000000000000000000" pitchFamily="2" charset="2"/>
            </a:endParaRPr>
          </a:p>
          <a:p>
            <a:pPr marL="0" indent="0">
              <a:spcBef>
                <a:spcPct val="0"/>
              </a:spcBef>
              <a:buFontTx/>
              <a:buNone/>
              <a:defRPr/>
            </a:pPr>
            <a:r>
              <a:rPr lang="fr-FR" altLang="fr-FR" dirty="0">
                <a:solidFill>
                  <a:schemeClr val="bg1">
                    <a:lumMod val="50000"/>
                  </a:schemeClr>
                </a:solidFill>
              </a:rPr>
              <a:t>&lt;div class="</a:t>
            </a:r>
            <a:r>
              <a:rPr lang="fr-FR" altLang="fr-FR" dirty="0">
                <a:solidFill>
                  <a:srgbClr val="FF0000"/>
                </a:solidFill>
              </a:rPr>
              <a:t>container</a:t>
            </a:r>
            <a:r>
              <a:rPr lang="fr-FR" altLang="fr-FR" dirty="0">
                <a:solidFill>
                  <a:schemeClr val="bg1">
                    <a:lumMod val="50000"/>
                  </a:schemeClr>
                </a:solidFill>
              </a:rPr>
              <a:t>"&gt;</a:t>
            </a:r>
          </a:p>
          <a:p>
            <a:pPr marL="0" indent="0">
              <a:spcBef>
                <a:spcPct val="0"/>
              </a:spcBef>
              <a:buFontTx/>
              <a:buNone/>
              <a:defRPr/>
            </a:pPr>
            <a:r>
              <a:rPr lang="fr-FR" altLang="fr-FR" dirty="0">
                <a:solidFill>
                  <a:schemeClr val="bg1">
                    <a:lumMod val="50000"/>
                  </a:schemeClr>
                </a:solidFill>
              </a:rPr>
              <a:t>	&lt;div class="</a:t>
            </a:r>
            <a:r>
              <a:rPr lang="fr-FR" altLang="fr-FR" dirty="0" err="1">
                <a:solidFill>
                  <a:srgbClr val="FF0000"/>
                </a:solidFill>
              </a:rPr>
              <a:t>row</a:t>
            </a:r>
            <a:r>
              <a:rPr lang="fr-FR" altLang="fr-FR" dirty="0">
                <a:solidFill>
                  <a:schemeClr val="bg1">
                    <a:lumMod val="50000"/>
                  </a:schemeClr>
                </a:solidFill>
              </a:rPr>
              <a:t>"&gt;</a:t>
            </a:r>
          </a:p>
          <a:p>
            <a:pPr marL="0" indent="0">
              <a:spcBef>
                <a:spcPct val="0"/>
              </a:spcBef>
              <a:buFontTx/>
              <a:buNone/>
              <a:defRPr/>
            </a:pPr>
            <a:r>
              <a:rPr lang="fr-FR" altLang="fr-FR" dirty="0">
                <a:solidFill>
                  <a:schemeClr val="bg1">
                    <a:lumMod val="50000"/>
                  </a:schemeClr>
                </a:solidFill>
              </a:rPr>
              <a:t>		&lt;div class="</a:t>
            </a:r>
            <a:r>
              <a:rPr lang="fr-FR" altLang="fr-FR" dirty="0">
                <a:solidFill>
                  <a:srgbClr val="FF0000"/>
                </a:solidFill>
              </a:rPr>
              <a:t>col-lg-4</a:t>
            </a:r>
            <a:r>
              <a:rPr lang="fr-FR" altLang="fr-FR" dirty="0">
                <a:solidFill>
                  <a:schemeClr val="bg1">
                    <a:lumMod val="50000"/>
                  </a:schemeClr>
                </a:solidFill>
              </a:rPr>
              <a:t>"&gt;…&lt;/div&gt;</a:t>
            </a:r>
          </a:p>
          <a:p>
            <a:pPr marL="0" indent="0">
              <a:spcBef>
                <a:spcPct val="0"/>
              </a:spcBef>
              <a:buFontTx/>
              <a:buNone/>
              <a:defRPr/>
            </a:pPr>
            <a:r>
              <a:rPr lang="fr-FR" altLang="fr-FR" dirty="0">
                <a:solidFill>
                  <a:schemeClr val="bg1">
                    <a:lumMod val="50000"/>
                  </a:schemeClr>
                </a:solidFill>
              </a:rPr>
              <a:t>		&lt;div class="</a:t>
            </a:r>
            <a:r>
              <a:rPr lang="fr-FR" altLang="fr-FR" dirty="0">
                <a:solidFill>
                  <a:srgbClr val="FF0000"/>
                </a:solidFill>
              </a:rPr>
              <a:t>col-lg-3</a:t>
            </a:r>
            <a:r>
              <a:rPr lang="fr-FR" altLang="fr-FR" dirty="0">
                <a:solidFill>
                  <a:schemeClr val="bg1">
                    <a:lumMod val="50000"/>
                  </a:schemeClr>
                </a:solidFill>
              </a:rPr>
              <a:t>"&gt;…&lt;/div&gt;</a:t>
            </a:r>
          </a:p>
          <a:p>
            <a:pPr marL="0" indent="0">
              <a:spcBef>
                <a:spcPct val="0"/>
              </a:spcBef>
              <a:buFontTx/>
              <a:buNone/>
              <a:defRPr/>
            </a:pPr>
            <a:r>
              <a:rPr lang="fr-FR" altLang="fr-FR" dirty="0">
                <a:solidFill>
                  <a:schemeClr val="bg1">
                    <a:lumMod val="50000"/>
                  </a:schemeClr>
                </a:solidFill>
              </a:rPr>
              <a:t>		&lt;div class="</a:t>
            </a:r>
            <a:r>
              <a:rPr lang="fr-FR" altLang="fr-FR" dirty="0">
                <a:solidFill>
                  <a:srgbClr val="FF0000"/>
                </a:solidFill>
              </a:rPr>
              <a:t>col-lg-5</a:t>
            </a:r>
            <a:r>
              <a:rPr lang="fr-FR" altLang="fr-FR" dirty="0">
                <a:solidFill>
                  <a:schemeClr val="bg1">
                    <a:lumMod val="50000"/>
                  </a:schemeClr>
                </a:solidFill>
              </a:rPr>
              <a:t>"&gt;…&lt;/div&gt;</a:t>
            </a:r>
          </a:p>
          <a:p>
            <a:pPr marL="0" indent="0">
              <a:spcBef>
                <a:spcPct val="0"/>
              </a:spcBef>
              <a:buFontTx/>
              <a:buNone/>
              <a:defRPr/>
            </a:pPr>
            <a:r>
              <a:rPr lang="fr-FR" altLang="fr-FR" dirty="0">
                <a:solidFill>
                  <a:schemeClr val="bg1">
                    <a:lumMod val="50000"/>
                  </a:schemeClr>
                </a:solidFill>
              </a:rPr>
              <a:t>	&lt;/div&gt;</a:t>
            </a:r>
          </a:p>
          <a:p>
            <a:pPr marL="0" indent="0">
              <a:spcBef>
                <a:spcPct val="0"/>
              </a:spcBef>
              <a:buFontTx/>
              <a:buNone/>
              <a:defRPr/>
            </a:pPr>
            <a:r>
              <a:rPr lang="fr-FR" altLang="fr-FR" dirty="0">
                <a:solidFill>
                  <a:schemeClr val="bg1">
                    <a:lumMod val="50000"/>
                  </a:schemeClr>
                </a:solidFill>
              </a:rPr>
              <a:t>&lt;/div&gt;</a:t>
            </a:r>
          </a:p>
          <a:p>
            <a:pPr>
              <a:spcBef>
                <a:spcPct val="0"/>
              </a:spcBef>
              <a:defRPr/>
            </a:pPr>
            <a:r>
              <a:rPr lang="fr-FR" dirty="0">
                <a:solidFill>
                  <a:schemeClr val="bg1">
                    <a:lumMod val="50000"/>
                  </a:schemeClr>
                </a:solidFill>
                <a:sym typeface="Wingdings" panose="05000000000000000000" pitchFamily="2" charset="2"/>
              </a:rPr>
              <a:t>si &lt; 992 px  1 seule colonne</a:t>
            </a:r>
            <a:endParaRPr lang="fr-FR" dirty="0">
              <a:solidFill>
                <a:schemeClr val="bg1">
                  <a:lumMod val="50000"/>
                </a:schemeClr>
              </a:solidFill>
            </a:endParaRPr>
          </a:p>
          <a:p>
            <a:pPr marL="0" indent="0">
              <a:spcBef>
                <a:spcPct val="0"/>
              </a:spcBef>
              <a:buFontTx/>
              <a:buNone/>
              <a:defRPr/>
            </a:pPr>
            <a:endParaRPr lang="fr-FR" altLang="fr-FR" dirty="0">
              <a:solidFill>
                <a:schemeClr val="bg1">
                  <a:lumMod val="50000"/>
                </a:schemeClr>
              </a:solidFill>
            </a:endParaRPr>
          </a:p>
          <a:p>
            <a:pPr marL="0" indent="0">
              <a:buFontTx/>
              <a:buNone/>
              <a:defRPr/>
            </a:pPr>
            <a:endParaRPr lang="fr-FR" dirty="0"/>
          </a:p>
          <a:p>
            <a:pPr>
              <a:defRPr/>
            </a:pPr>
            <a:endParaRPr lang="fr-FR" dirty="0"/>
          </a:p>
          <a:p>
            <a:pPr>
              <a:defRPr/>
            </a:pPr>
            <a:endParaRPr lang="fr-FR" dirty="0"/>
          </a:p>
          <a:p>
            <a:pPr>
              <a:defRPr/>
            </a:pPr>
            <a:endParaRPr lang="fr-FR" dirty="0"/>
          </a:p>
          <a:p>
            <a:pPr>
              <a:defRPr/>
            </a:pPr>
            <a:endParaRPr lang="fr-FR" dirty="0"/>
          </a:p>
          <a:p>
            <a:pPr>
              <a:defRPr/>
            </a:pPr>
            <a:endParaRPr lang="fr-FR" dirty="0"/>
          </a:p>
          <a:p>
            <a:pPr>
              <a:defRPr/>
            </a:pPr>
            <a:endParaRPr lang="fr-FR" dirty="0"/>
          </a:p>
          <a:p>
            <a:pPr>
              <a:defRPr/>
            </a:pPr>
            <a:endParaRPr lang="fr-FR" dirty="0"/>
          </a:p>
          <a:p>
            <a:pPr>
              <a:defRPr/>
            </a:pPr>
            <a:endParaRPr lang="fr-FR" dirty="0"/>
          </a:p>
          <a:p>
            <a:pPr>
              <a:defRPr/>
            </a:pPr>
            <a:endParaRPr lang="fr-FR" dirty="0"/>
          </a:p>
          <a:p>
            <a:pPr marL="0" indent="0">
              <a:buFontTx/>
              <a:buNone/>
              <a:defRPr/>
            </a:pPr>
            <a:endParaRPr lang="fr-FR" dirty="0"/>
          </a:p>
        </p:txBody>
      </p:sp>
      <p:pic>
        <p:nvPicPr>
          <p:cNvPr id="17" name="Imag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4530" y="1832184"/>
            <a:ext cx="8759825"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98156" y="4437112"/>
            <a:ext cx="5460986" cy="1449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57690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17" name="Espace réservé du contenu 2">
            <a:extLst>
              <a:ext uri="{FF2B5EF4-FFF2-40B4-BE49-F238E27FC236}">
                <a16:creationId xmlns:a16="http://schemas.microsoft.com/office/drawing/2014/main" id="{6295172D-91A1-3A43-A0C2-836E69C0422F}"/>
              </a:ext>
            </a:extLst>
          </p:cNvPr>
          <p:cNvSpPr txBox="1">
            <a:spLocks/>
          </p:cNvSpPr>
          <p:nvPr/>
        </p:nvSpPr>
        <p:spPr>
          <a:xfrm>
            <a:off x="198625" y="1267797"/>
            <a:ext cx="8785225" cy="479107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lang="fr-FR" dirty="0">
                <a:solidFill>
                  <a:schemeClr val="tx1">
                    <a:lumMod val="50000"/>
                    <a:lumOff val="50000"/>
                  </a:schemeClr>
                </a:solidFill>
                <a:sym typeface="Wingdings" panose="05000000000000000000" pitchFamily="2" charset="2"/>
              </a:rPr>
              <a:t>1 ligne composée de 2 éléments mais avec 2 colonnes vides en début</a:t>
            </a:r>
          </a:p>
          <a:p>
            <a:pPr>
              <a:defRPr/>
            </a:pPr>
            <a:endParaRPr lang="fr-FR" dirty="0">
              <a:solidFill>
                <a:schemeClr val="tx1">
                  <a:lumMod val="50000"/>
                  <a:lumOff val="50000"/>
                </a:schemeClr>
              </a:solidFill>
              <a:sym typeface="Wingdings" panose="05000000000000000000" pitchFamily="2" charset="2"/>
            </a:endParaRPr>
          </a:p>
          <a:p>
            <a:pPr>
              <a:defRPr/>
            </a:pPr>
            <a:endParaRPr lang="fr-FR" dirty="0">
              <a:solidFill>
                <a:schemeClr val="tx1">
                  <a:lumMod val="50000"/>
                  <a:lumOff val="50000"/>
                </a:schemeClr>
              </a:solidFill>
              <a:sym typeface="Wingdings" panose="05000000000000000000" pitchFamily="2" charset="2"/>
            </a:endParaRPr>
          </a:p>
          <a:p>
            <a:pPr marL="0" indent="0">
              <a:buNone/>
              <a:defRPr/>
            </a:pPr>
            <a:endParaRPr lang="fr-FR" dirty="0">
              <a:solidFill>
                <a:schemeClr val="tx1">
                  <a:lumMod val="50000"/>
                  <a:lumOff val="50000"/>
                </a:schemeClr>
              </a:solidFill>
            </a:endParaRPr>
          </a:p>
          <a:p>
            <a:pPr>
              <a:defRPr/>
            </a:pPr>
            <a:endParaRPr lang="fr-FR" dirty="0"/>
          </a:p>
          <a:p>
            <a:pPr marL="0" indent="0">
              <a:buFontTx/>
              <a:buNone/>
              <a:defRPr/>
            </a:pPr>
            <a:endParaRPr lang="fr-FR" dirty="0"/>
          </a:p>
          <a:p>
            <a:pPr marL="0" indent="0">
              <a:spcBef>
                <a:spcPct val="0"/>
              </a:spcBef>
              <a:buFontTx/>
              <a:buNone/>
              <a:defRPr/>
            </a:pPr>
            <a:r>
              <a:rPr lang="fr-FR" altLang="fr-FR" dirty="0">
                <a:solidFill>
                  <a:schemeClr val="bg1">
                    <a:lumMod val="65000"/>
                  </a:schemeClr>
                </a:solidFill>
              </a:rPr>
              <a:t>&lt;div class="</a:t>
            </a:r>
            <a:r>
              <a:rPr lang="fr-FR" altLang="fr-FR" dirty="0">
                <a:solidFill>
                  <a:srgbClr val="FF0000"/>
                </a:solidFill>
              </a:rPr>
              <a:t>container</a:t>
            </a:r>
            <a:r>
              <a:rPr lang="fr-FR" altLang="fr-FR" dirty="0">
                <a:solidFill>
                  <a:schemeClr val="bg1">
                    <a:lumMod val="65000"/>
                  </a:schemeClr>
                </a:solidFill>
              </a:rPr>
              <a:t>"&gt;</a:t>
            </a:r>
          </a:p>
          <a:p>
            <a:pPr marL="0" indent="0">
              <a:spcBef>
                <a:spcPct val="0"/>
              </a:spcBef>
              <a:buFontTx/>
              <a:buNone/>
              <a:defRPr/>
            </a:pPr>
            <a:r>
              <a:rPr lang="fr-FR" altLang="fr-FR" dirty="0">
                <a:solidFill>
                  <a:schemeClr val="bg1">
                    <a:lumMod val="65000"/>
                  </a:schemeClr>
                </a:solidFill>
              </a:rPr>
              <a:t>	&lt;div class="</a:t>
            </a:r>
            <a:r>
              <a:rPr lang="fr-FR" altLang="fr-FR" dirty="0" err="1">
                <a:solidFill>
                  <a:srgbClr val="FF0000"/>
                </a:solidFill>
              </a:rPr>
              <a:t>row</a:t>
            </a:r>
            <a:r>
              <a:rPr lang="fr-FR" altLang="fr-FR" dirty="0">
                <a:solidFill>
                  <a:schemeClr val="bg1">
                    <a:lumMod val="65000"/>
                  </a:schemeClr>
                </a:solidFill>
              </a:rPr>
              <a:t>"&gt;</a:t>
            </a:r>
          </a:p>
          <a:p>
            <a:pPr marL="0" indent="0">
              <a:spcBef>
                <a:spcPct val="0"/>
              </a:spcBef>
              <a:buFontTx/>
              <a:buNone/>
              <a:defRPr/>
            </a:pPr>
            <a:r>
              <a:rPr lang="fr-FR" altLang="fr-FR" dirty="0">
                <a:solidFill>
                  <a:schemeClr val="bg1">
                    <a:lumMod val="65000"/>
                  </a:schemeClr>
                </a:solidFill>
              </a:rPr>
              <a:t>		&lt;div class="</a:t>
            </a:r>
            <a:r>
              <a:rPr lang="fr-FR" altLang="fr-FR" dirty="0">
                <a:solidFill>
                  <a:srgbClr val="FF0000"/>
                </a:solidFill>
              </a:rPr>
              <a:t>col-lg-7 </a:t>
            </a:r>
            <a:r>
              <a:rPr lang="fr-FR" altLang="fr-FR" dirty="0">
                <a:solidFill>
                  <a:srgbClr val="00B050"/>
                </a:solidFill>
              </a:rPr>
              <a:t>col-lg-offset-2</a:t>
            </a:r>
            <a:r>
              <a:rPr lang="fr-FR" altLang="fr-FR" dirty="0">
                <a:solidFill>
                  <a:schemeClr val="bg1">
                    <a:lumMod val="65000"/>
                  </a:schemeClr>
                </a:solidFill>
              </a:rPr>
              <a:t>"&gt;…&lt;/div&gt;</a:t>
            </a:r>
          </a:p>
          <a:p>
            <a:pPr marL="0" indent="0">
              <a:spcBef>
                <a:spcPct val="0"/>
              </a:spcBef>
              <a:buFontTx/>
              <a:buNone/>
              <a:defRPr/>
            </a:pPr>
            <a:r>
              <a:rPr lang="fr-FR" altLang="fr-FR" dirty="0">
                <a:solidFill>
                  <a:schemeClr val="bg1">
                    <a:lumMod val="65000"/>
                  </a:schemeClr>
                </a:solidFill>
              </a:rPr>
              <a:t>		&lt;div class="</a:t>
            </a:r>
            <a:r>
              <a:rPr lang="fr-FR" altLang="fr-FR" dirty="0">
                <a:solidFill>
                  <a:srgbClr val="FF0000"/>
                </a:solidFill>
              </a:rPr>
              <a:t>col-lg-3</a:t>
            </a:r>
            <a:r>
              <a:rPr lang="fr-FR" altLang="fr-FR" dirty="0">
                <a:solidFill>
                  <a:schemeClr val="bg1">
                    <a:lumMod val="65000"/>
                  </a:schemeClr>
                </a:solidFill>
              </a:rPr>
              <a:t>"&gt;…&lt;/div&gt;</a:t>
            </a:r>
          </a:p>
          <a:p>
            <a:pPr marL="0" indent="0">
              <a:spcBef>
                <a:spcPct val="0"/>
              </a:spcBef>
              <a:buFontTx/>
              <a:buNone/>
              <a:defRPr/>
            </a:pPr>
            <a:r>
              <a:rPr lang="fr-FR" altLang="fr-FR" dirty="0">
                <a:solidFill>
                  <a:schemeClr val="bg1">
                    <a:lumMod val="65000"/>
                  </a:schemeClr>
                </a:solidFill>
              </a:rPr>
              <a:t>	&lt;/div&gt;</a:t>
            </a:r>
          </a:p>
          <a:p>
            <a:pPr marL="0" indent="0">
              <a:spcBef>
                <a:spcPct val="0"/>
              </a:spcBef>
              <a:buFontTx/>
              <a:buNone/>
              <a:defRPr/>
            </a:pPr>
            <a:r>
              <a:rPr lang="fr-FR" altLang="fr-FR" dirty="0">
                <a:solidFill>
                  <a:schemeClr val="bg1">
                    <a:lumMod val="65000"/>
                  </a:schemeClr>
                </a:solidFill>
              </a:rPr>
              <a:t>&lt;/div&gt;</a:t>
            </a:r>
          </a:p>
          <a:p>
            <a:pPr marL="0" indent="0">
              <a:buFontTx/>
              <a:buNone/>
              <a:defRPr/>
            </a:pPr>
            <a:endParaRPr lang="fr-FR" dirty="0"/>
          </a:p>
          <a:p>
            <a:pPr>
              <a:defRPr/>
            </a:pPr>
            <a:endParaRPr lang="fr-FR" dirty="0"/>
          </a:p>
          <a:p>
            <a:pPr>
              <a:defRPr/>
            </a:pPr>
            <a:endParaRPr lang="fr-FR" dirty="0"/>
          </a:p>
          <a:p>
            <a:pPr>
              <a:defRPr/>
            </a:pPr>
            <a:endParaRPr lang="fr-FR" dirty="0"/>
          </a:p>
          <a:p>
            <a:pPr>
              <a:defRPr/>
            </a:pPr>
            <a:endParaRPr lang="fr-FR" dirty="0"/>
          </a:p>
          <a:p>
            <a:pPr>
              <a:defRPr/>
            </a:pPr>
            <a:endParaRPr lang="fr-FR" dirty="0"/>
          </a:p>
          <a:p>
            <a:pPr>
              <a:defRPr/>
            </a:pPr>
            <a:endParaRPr lang="fr-FR" dirty="0"/>
          </a:p>
          <a:p>
            <a:pPr>
              <a:defRPr/>
            </a:pPr>
            <a:endParaRPr lang="fr-FR" dirty="0"/>
          </a:p>
          <a:p>
            <a:pPr>
              <a:defRPr/>
            </a:pPr>
            <a:endParaRPr lang="fr-FR" dirty="0"/>
          </a:p>
          <a:p>
            <a:pPr>
              <a:defRPr/>
            </a:pPr>
            <a:endParaRPr lang="fr-FR" dirty="0"/>
          </a:p>
          <a:p>
            <a:pPr marL="0" indent="0">
              <a:buFontTx/>
              <a:buNone/>
              <a:defRPr/>
            </a:pPr>
            <a:endParaRPr lang="fr-FR" dirty="0"/>
          </a:p>
        </p:txBody>
      </p:sp>
      <p:sp>
        <p:nvSpPr>
          <p:cNvPr id="18" name="Rectangle 17">
            <a:extLst>
              <a:ext uri="{FF2B5EF4-FFF2-40B4-BE49-F238E27FC236}">
                <a16:creationId xmlns:a16="http://schemas.microsoft.com/office/drawing/2014/main" id="{BF918F60-1601-2440-967E-F4B01B109717}"/>
              </a:ext>
            </a:extLst>
          </p:cNvPr>
          <p:cNvSpPr/>
          <p:nvPr/>
        </p:nvSpPr>
        <p:spPr bwMode="auto">
          <a:xfrm>
            <a:off x="268377" y="2209626"/>
            <a:ext cx="8628063" cy="701705"/>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a:lstStyle/>
          <a:p>
            <a:pPr>
              <a:defRPr/>
            </a:pPr>
            <a:endParaRPr lang="fr-FR" sz="2400"/>
          </a:p>
        </p:txBody>
      </p:sp>
      <p:cxnSp>
        <p:nvCxnSpPr>
          <p:cNvPr id="19" name="Connecteur droit 7"/>
          <p:cNvCxnSpPr>
            <a:cxnSpLocks noChangeShapeType="1"/>
          </p:cNvCxnSpPr>
          <p:nvPr/>
        </p:nvCxnSpPr>
        <p:spPr bwMode="auto">
          <a:xfrm>
            <a:off x="981165" y="2209627"/>
            <a:ext cx="0" cy="673326"/>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0" name="Connecteur droit 9"/>
          <p:cNvCxnSpPr>
            <a:cxnSpLocks noChangeShapeType="1"/>
            <a:stCxn id="18" idx="0"/>
          </p:cNvCxnSpPr>
          <p:nvPr/>
        </p:nvCxnSpPr>
        <p:spPr bwMode="auto">
          <a:xfrm flipV="1">
            <a:off x="4582409" y="1939752"/>
            <a:ext cx="2381" cy="269874"/>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1" name="Connecteur droit 15"/>
          <p:cNvCxnSpPr>
            <a:cxnSpLocks noChangeShapeType="1"/>
          </p:cNvCxnSpPr>
          <p:nvPr/>
        </p:nvCxnSpPr>
        <p:spPr bwMode="auto">
          <a:xfrm>
            <a:off x="1671727" y="2209627"/>
            <a:ext cx="0" cy="673326"/>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2" name="Connecteur droit 16"/>
          <p:cNvCxnSpPr>
            <a:cxnSpLocks noChangeShapeType="1"/>
          </p:cNvCxnSpPr>
          <p:nvPr/>
        </p:nvCxnSpPr>
        <p:spPr bwMode="auto">
          <a:xfrm>
            <a:off x="2333715" y="2209627"/>
            <a:ext cx="0" cy="673326"/>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3" name="Connecteur droit 17"/>
          <p:cNvCxnSpPr>
            <a:cxnSpLocks noChangeShapeType="1"/>
          </p:cNvCxnSpPr>
          <p:nvPr/>
        </p:nvCxnSpPr>
        <p:spPr bwMode="auto">
          <a:xfrm>
            <a:off x="3056027" y="2209627"/>
            <a:ext cx="0" cy="673326"/>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4" name="Connecteur droit 18"/>
          <p:cNvCxnSpPr>
            <a:cxnSpLocks noChangeShapeType="1"/>
          </p:cNvCxnSpPr>
          <p:nvPr/>
        </p:nvCxnSpPr>
        <p:spPr bwMode="auto">
          <a:xfrm>
            <a:off x="3835490" y="2209627"/>
            <a:ext cx="0" cy="673326"/>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5" name="Connecteur droit 19"/>
          <p:cNvCxnSpPr>
            <a:cxnSpLocks noChangeShapeType="1"/>
          </p:cNvCxnSpPr>
          <p:nvPr/>
        </p:nvCxnSpPr>
        <p:spPr bwMode="auto">
          <a:xfrm>
            <a:off x="5342027" y="2209627"/>
            <a:ext cx="0" cy="673326"/>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6" name="Connecteur droit 20"/>
          <p:cNvCxnSpPr>
            <a:cxnSpLocks noChangeShapeType="1"/>
          </p:cNvCxnSpPr>
          <p:nvPr/>
        </p:nvCxnSpPr>
        <p:spPr bwMode="auto">
          <a:xfrm>
            <a:off x="6032590" y="2209627"/>
            <a:ext cx="0" cy="673326"/>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7" name="Connecteur droit 21"/>
          <p:cNvCxnSpPr>
            <a:cxnSpLocks noChangeShapeType="1"/>
          </p:cNvCxnSpPr>
          <p:nvPr/>
        </p:nvCxnSpPr>
        <p:spPr bwMode="auto">
          <a:xfrm>
            <a:off x="6696165" y="2209627"/>
            <a:ext cx="0" cy="673326"/>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8" name="Connecteur droit 22"/>
          <p:cNvCxnSpPr>
            <a:cxnSpLocks noChangeShapeType="1"/>
          </p:cNvCxnSpPr>
          <p:nvPr/>
        </p:nvCxnSpPr>
        <p:spPr bwMode="auto">
          <a:xfrm>
            <a:off x="7416890" y="2209627"/>
            <a:ext cx="0" cy="673326"/>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9" name="Connecteur droit 23"/>
          <p:cNvCxnSpPr>
            <a:cxnSpLocks noChangeShapeType="1"/>
          </p:cNvCxnSpPr>
          <p:nvPr/>
        </p:nvCxnSpPr>
        <p:spPr bwMode="auto">
          <a:xfrm>
            <a:off x="8197940" y="2209627"/>
            <a:ext cx="0" cy="673326"/>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0" name="Connecteur droit 11"/>
          <p:cNvCxnSpPr>
            <a:cxnSpLocks noChangeShapeType="1"/>
          </p:cNvCxnSpPr>
          <p:nvPr/>
        </p:nvCxnSpPr>
        <p:spPr bwMode="auto">
          <a:xfrm>
            <a:off x="268377" y="2625552"/>
            <a:ext cx="8628063" cy="41275"/>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31" name="Rectangle 28"/>
          <p:cNvSpPr>
            <a:spLocks noChangeArrowheads="1"/>
          </p:cNvSpPr>
          <p:nvPr/>
        </p:nvSpPr>
        <p:spPr bwMode="auto">
          <a:xfrm>
            <a:off x="1693952" y="2204864"/>
            <a:ext cx="5002213" cy="771360"/>
          </a:xfrm>
          <a:prstGeom prst="rect">
            <a:avLst/>
          </a:prstGeom>
          <a:solidFill>
            <a:srgbClr val="FF0000">
              <a:alpha val="50195"/>
            </a:srgbClr>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fr-FR" altLang="fr-FR" sz="2400"/>
          </a:p>
        </p:txBody>
      </p:sp>
      <p:sp>
        <p:nvSpPr>
          <p:cNvPr id="32" name="Rectangle 29"/>
          <p:cNvSpPr>
            <a:spLocks noChangeArrowheads="1"/>
          </p:cNvSpPr>
          <p:nvPr/>
        </p:nvSpPr>
        <p:spPr bwMode="auto">
          <a:xfrm>
            <a:off x="6696165" y="2222326"/>
            <a:ext cx="2190750" cy="722343"/>
          </a:xfrm>
          <a:prstGeom prst="rect">
            <a:avLst/>
          </a:prstGeom>
          <a:solidFill>
            <a:srgbClr val="FF9900">
              <a:alpha val="50195"/>
            </a:srgbClr>
          </a:solidFill>
          <a:ln w="9525" algn="ctr">
            <a:solidFill>
              <a:schemeClr val="tx1"/>
            </a:solidFill>
            <a:round/>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fr-FR" altLang="fr-FR" sz="2400"/>
          </a:p>
        </p:txBody>
      </p:sp>
      <p:cxnSp>
        <p:nvCxnSpPr>
          <p:cNvPr id="33" name="Connecteur droit 30"/>
          <p:cNvCxnSpPr>
            <a:cxnSpLocks noChangeShapeType="1"/>
          </p:cNvCxnSpPr>
          <p:nvPr/>
        </p:nvCxnSpPr>
        <p:spPr bwMode="auto">
          <a:xfrm>
            <a:off x="4581615" y="2265189"/>
            <a:ext cx="0" cy="67332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64190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11" name="Espace réservé du contenu 2">
            <a:extLst>
              <a:ext uri="{FF2B5EF4-FFF2-40B4-BE49-F238E27FC236}">
                <a16:creationId xmlns:a16="http://schemas.microsoft.com/office/drawing/2014/main" id="{B94AD71F-B8DB-A64A-8142-9C798FB4AA21}"/>
              </a:ext>
            </a:extLst>
          </p:cNvPr>
          <p:cNvSpPr txBox="1">
            <a:spLocks/>
          </p:cNvSpPr>
          <p:nvPr/>
        </p:nvSpPr>
        <p:spPr>
          <a:xfrm>
            <a:off x="179512" y="1259268"/>
            <a:ext cx="8785225" cy="478472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ct val="0"/>
              </a:spcBef>
              <a:defRPr/>
            </a:pPr>
            <a:r>
              <a:rPr lang="fr-FR" altLang="fr-FR" sz="1800" dirty="0">
                <a:solidFill>
                  <a:srgbClr val="002060"/>
                </a:solidFill>
              </a:rPr>
              <a:t>Une autre possibilité avec un grand écran</a:t>
            </a:r>
          </a:p>
          <a:p>
            <a:pPr marL="0" indent="0">
              <a:spcBef>
                <a:spcPct val="0"/>
              </a:spcBef>
              <a:buFontTx/>
              <a:buNone/>
              <a:defRPr/>
            </a:pPr>
            <a:endParaRPr lang="fr-FR" altLang="fr-FR" sz="1800" dirty="0">
              <a:solidFill>
                <a:srgbClr val="002060"/>
              </a:solidFill>
            </a:endParaRPr>
          </a:p>
          <a:p>
            <a:pPr marL="0" indent="0">
              <a:spcBef>
                <a:spcPct val="0"/>
              </a:spcBef>
              <a:buFontTx/>
              <a:buNone/>
              <a:defRPr/>
            </a:pPr>
            <a:endParaRPr lang="fr-FR" altLang="fr-FR" sz="1800" dirty="0">
              <a:solidFill>
                <a:srgbClr val="002060"/>
              </a:solidFill>
            </a:endParaRPr>
          </a:p>
          <a:p>
            <a:pPr marL="0" indent="0">
              <a:spcBef>
                <a:spcPct val="0"/>
              </a:spcBef>
              <a:buFontTx/>
              <a:buNone/>
              <a:defRPr/>
            </a:pPr>
            <a:endParaRPr lang="fr-FR" altLang="fr-FR" sz="1800" dirty="0">
              <a:solidFill>
                <a:srgbClr val="002060"/>
              </a:solidFill>
            </a:endParaRPr>
          </a:p>
          <a:p>
            <a:pPr marL="0" indent="0">
              <a:spcBef>
                <a:spcPct val="0"/>
              </a:spcBef>
              <a:buFontTx/>
              <a:buNone/>
              <a:defRPr/>
            </a:pPr>
            <a:endParaRPr lang="fr-FR" altLang="fr-FR" sz="1800" dirty="0">
              <a:solidFill>
                <a:srgbClr val="002060"/>
              </a:solidFill>
            </a:endParaRPr>
          </a:p>
          <a:p>
            <a:pPr marL="0" indent="0">
              <a:spcBef>
                <a:spcPct val="0"/>
              </a:spcBef>
              <a:buFontTx/>
              <a:buNone/>
              <a:defRPr/>
            </a:pPr>
            <a:r>
              <a:rPr lang="fr-FR" altLang="fr-FR" sz="1800" dirty="0">
                <a:solidFill>
                  <a:srgbClr val="002060"/>
                </a:solidFill>
              </a:rPr>
              <a:t>&lt;div class="container"&gt;</a:t>
            </a:r>
          </a:p>
          <a:p>
            <a:pPr marL="0" indent="0">
              <a:spcBef>
                <a:spcPct val="0"/>
              </a:spcBef>
              <a:buFontTx/>
              <a:buNone/>
              <a:defRPr/>
            </a:pPr>
            <a:r>
              <a:rPr lang="fr-FR" altLang="fr-FR" sz="1800" dirty="0">
                <a:solidFill>
                  <a:srgbClr val="002060"/>
                </a:solidFill>
              </a:rPr>
              <a:t>	&lt;div class="</a:t>
            </a:r>
            <a:r>
              <a:rPr lang="fr-FR" altLang="fr-FR" sz="1800" dirty="0" err="1">
                <a:solidFill>
                  <a:srgbClr val="002060"/>
                </a:solidFill>
              </a:rPr>
              <a:t>row</a:t>
            </a:r>
            <a:r>
              <a:rPr lang="fr-FR" altLang="fr-FR" sz="1800" dirty="0">
                <a:solidFill>
                  <a:srgbClr val="002060"/>
                </a:solidFill>
              </a:rPr>
              <a:t>"&gt;</a:t>
            </a:r>
          </a:p>
          <a:p>
            <a:pPr marL="0" indent="0">
              <a:spcBef>
                <a:spcPct val="0"/>
              </a:spcBef>
              <a:buFontTx/>
              <a:buNone/>
              <a:defRPr/>
            </a:pPr>
            <a:r>
              <a:rPr lang="fr-FR" altLang="fr-FR" sz="1800" dirty="0">
                <a:solidFill>
                  <a:srgbClr val="002060"/>
                </a:solidFill>
              </a:rPr>
              <a:t>		&lt;div class="col-lg-4"&gt;4 colonnes&lt;/div&gt;</a:t>
            </a:r>
          </a:p>
          <a:p>
            <a:pPr marL="0" indent="0">
              <a:spcBef>
                <a:spcPct val="0"/>
              </a:spcBef>
              <a:buFontTx/>
              <a:buNone/>
              <a:defRPr/>
            </a:pPr>
            <a:r>
              <a:rPr lang="fr-FR" altLang="fr-FR" sz="1800" dirty="0">
                <a:solidFill>
                  <a:srgbClr val="002060"/>
                </a:solidFill>
              </a:rPr>
              <a:t>		&lt;div class="col-lg-8"&gt;8 colonnes&lt;/div&gt;</a:t>
            </a:r>
          </a:p>
          <a:p>
            <a:pPr marL="0" indent="0">
              <a:spcBef>
                <a:spcPct val="0"/>
              </a:spcBef>
              <a:buFontTx/>
              <a:buNone/>
              <a:defRPr/>
            </a:pPr>
            <a:r>
              <a:rPr lang="fr-FR" altLang="fr-FR" sz="1800" dirty="0">
                <a:solidFill>
                  <a:srgbClr val="002060"/>
                </a:solidFill>
              </a:rPr>
              <a:t>	&lt;/div&gt;</a:t>
            </a:r>
          </a:p>
          <a:p>
            <a:pPr marL="0" indent="0">
              <a:spcBef>
                <a:spcPct val="0"/>
              </a:spcBef>
              <a:buFontTx/>
              <a:buNone/>
              <a:defRPr/>
            </a:pPr>
            <a:r>
              <a:rPr lang="fr-FR" altLang="fr-FR" sz="1800" dirty="0">
                <a:solidFill>
                  <a:srgbClr val="002060"/>
                </a:solidFill>
              </a:rPr>
              <a:t>	&lt;div class="</a:t>
            </a:r>
            <a:r>
              <a:rPr lang="fr-FR" altLang="fr-FR" sz="1800" dirty="0" err="1">
                <a:solidFill>
                  <a:srgbClr val="002060"/>
                </a:solidFill>
              </a:rPr>
              <a:t>row</a:t>
            </a:r>
            <a:r>
              <a:rPr lang="fr-FR" altLang="fr-FR" sz="1800" dirty="0">
                <a:solidFill>
                  <a:srgbClr val="002060"/>
                </a:solidFill>
              </a:rPr>
              <a:t>"&gt;</a:t>
            </a:r>
          </a:p>
          <a:p>
            <a:pPr marL="0" indent="0">
              <a:spcBef>
                <a:spcPct val="0"/>
              </a:spcBef>
              <a:buFontTx/>
              <a:buNone/>
              <a:defRPr/>
            </a:pPr>
            <a:r>
              <a:rPr lang="fr-FR" altLang="fr-FR" sz="1800" dirty="0">
                <a:solidFill>
                  <a:srgbClr val="002060"/>
                </a:solidFill>
              </a:rPr>
              <a:t>		&lt;div class="col-lg-1"&gt;1 col&lt;/div&gt;</a:t>
            </a:r>
          </a:p>
          <a:p>
            <a:pPr marL="0" indent="0">
              <a:spcBef>
                <a:spcPct val="0"/>
              </a:spcBef>
              <a:buFontTx/>
              <a:buNone/>
              <a:defRPr/>
            </a:pPr>
            <a:r>
              <a:rPr lang="fr-FR" altLang="fr-FR" sz="1800" dirty="0">
                <a:solidFill>
                  <a:srgbClr val="002060"/>
                </a:solidFill>
              </a:rPr>
              <a:t>		&lt;div class="col-lg-2 col-lg-offset-3"&gt;2 colonnes&lt;/div&gt;</a:t>
            </a:r>
          </a:p>
          <a:p>
            <a:pPr marL="0" indent="0">
              <a:spcBef>
                <a:spcPct val="0"/>
              </a:spcBef>
              <a:buFontTx/>
              <a:buNone/>
              <a:defRPr/>
            </a:pPr>
            <a:r>
              <a:rPr lang="fr-FR" altLang="fr-FR" sz="1800" dirty="0">
                <a:solidFill>
                  <a:srgbClr val="002060"/>
                </a:solidFill>
              </a:rPr>
              <a:t>		&lt;div class="col-lg-6"&gt;6 colonnes&lt;/div&gt;</a:t>
            </a:r>
          </a:p>
          <a:p>
            <a:pPr marL="0" indent="0">
              <a:spcBef>
                <a:spcPct val="0"/>
              </a:spcBef>
              <a:buFontTx/>
              <a:buNone/>
              <a:defRPr/>
            </a:pPr>
            <a:r>
              <a:rPr lang="fr-FR" altLang="fr-FR" sz="1800" dirty="0">
                <a:solidFill>
                  <a:srgbClr val="002060"/>
                </a:solidFill>
              </a:rPr>
              <a:t>	&lt;/div&gt;</a:t>
            </a:r>
          </a:p>
          <a:p>
            <a:pPr marL="0" indent="0">
              <a:spcBef>
                <a:spcPct val="0"/>
              </a:spcBef>
              <a:buFontTx/>
              <a:buNone/>
              <a:defRPr/>
            </a:pPr>
            <a:r>
              <a:rPr lang="fr-FR" altLang="fr-FR" sz="1800" dirty="0">
                <a:solidFill>
                  <a:srgbClr val="002060"/>
                </a:solidFill>
              </a:rPr>
              <a:t>	&lt;div class="</a:t>
            </a:r>
            <a:r>
              <a:rPr lang="fr-FR" altLang="fr-FR" sz="1800" dirty="0" err="1">
                <a:solidFill>
                  <a:srgbClr val="002060"/>
                </a:solidFill>
              </a:rPr>
              <a:t>row</a:t>
            </a:r>
            <a:r>
              <a:rPr lang="fr-FR" altLang="fr-FR" sz="1800" dirty="0">
                <a:solidFill>
                  <a:srgbClr val="002060"/>
                </a:solidFill>
              </a:rPr>
              <a:t>"&gt;</a:t>
            </a:r>
          </a:p>
          <a:p>
            <a:pPr marL="0" indent="0">
              <a:spcBef>
                <a:spcPct val="0"/>
              </a:spcBef>
              <a:buFontTx/>
              <a:buNone/>
              <a:defRPr/>
            </a:pPr>
            <a:r>
              <a:rPr lang="fr-FR" altLang="fr-FR" sz="1800" dirty="0">
                <a:solidFill>
                  <a:srgbClr val="002060"/>
                </a:solidFill>
              </a:rPr>
              <a:t>		&lt;div class="col-lg-12"&gt;12 colonnes&lt;/div&gt;</a:t>
            </a:r>
          </a:p>
          <a:p>
            <a:pPr marL="0" indent="0">
              <a:spcBef>
                <a:spcPct val="0"/>
              </a:spcBef>
              <a:buFontTx/>
              <a:buNone/>
              <a:defRPr/>
            </a:pPr>
            <a:r>
              <a:rPr lang="fr-FR" altLang="fr-FR" sz="1800" dirty="0">
                <a:solidFill>
                  <a:srgbClr val="002060"/>
                </a:solidFill>
              </a:rPr>
              <a:t>	&lt;/div&gt;</a:t>
            </a:r>
          </a:p>
          <a:p>
            <a:pPr marL="0" indent="0">
              <a:spcBef>
                <a:spcPct val="0"/>
              </a:spcBef>
              <a:buFontTx/>
              <a:buNone/>
              <a:defRPr/>
            </a:pPr>
            <a:r>
              <a:rPr lang="fr-FR" altLang="fr-FR" sz="1800" dirty="0">
                <a:solidFill>
                  <a:srgbClr val="002060"/>
                </a:solidFill>
              </a:rPr>
              <a:t>&lt;/div&gt;</a:t>
            </a:r>
            <a:endParaRPr lang="fr-FR" altLang="fr-FR" sz="2000" dirty="0">
              <a:solidFill>
                <a:srgbClr val="002060"/>
              </a:solidFill>
            </a:endParaRPr>
          </a:p>
        </p:txBody>
      </p:sp>
      <p:pic>
        <p:nvPicPr>
          <p:cNvPr id="17" name="Imag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1112" y="1608518"/>
            <a:ext cx="8582025" cy="110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49293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11" name="Espace réservé du contenu 2">
            <a:extLst>
              <a:ext uri="{FF2B5EF4-FFF2-40B4-BE49-F238E27FC236}">
                <a16:creationId xmlns:a16="http://schemas.microsoft.com/office/drawing/2014/main" id="{D9447E6D-570E-8D4D-9B47-DB6F58F5D026}"/>
              </a:ext>
            </a:extLst>
          </p:cNvPr>
          <p:cNvSpPr txBox="1">
            <a:spLocks/>
          </p:cNvSpPr>
          <p:nvPr/>
        </p:nvSpPr>
        <p:spPr>
          <a:xfrm>
            <a:off x="179388" y="1341438"/>
            <a:ext cx="8785225" cy="478472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Tx/>
              <a:buNone/>
              <a:defRPr/>
            </a:pPr>
            <a:r>
              <a:rPr lang="fr-FR" sz="2200" dirty="0">
                <a:solidFill>
                  <a:schemeClr val="tx1">
                    <a:lumMod val="50000"/>
                    <a:lumOff val="50000"/>
                  </a:schemeClr>
                </a:solidFill>
              </a:rPr>
              <a:t>Il est possible de définir une mise en forme pour chaque taille d'écran </a:t>
            </a:r>
          </a:p>
          <a:p>
            <a:pPr>
              <a:defRPr/>
            </a:pPr>
            <a:r>
              <a:rPr lang="fr-FR" dirty="0">
                <a:solidFill>
                  <a:schemeClr val="tx1">
                    <a:lumMod val="50000"/>
                    <a:lumOff val="50000"/>
                  </a:schemeClr>
                </a:solidFill>
              </a:rPr>
              <a:t>taille &gt;= 1200 px  (4 cols, 5 cols, 3 cols)</a:t>
            </a:r>
          </a:p>
          <a:p>
            <a:pPr>
              <a:defRPr/>
            </a:pPr>
            <a:endParaRPr lang="fr-FR" dirty="0">
              <a:solidFill>
                <a:schemeClr val="tx1">
                  <a:lumMod val="50000"/>
                  <a:lumOff val="50000"/>
                </a:schemeClr>
              </a:solidFill>
            </a:endParaRPr>
          </a:p>
          <a:p>
            <a:pPr>
              <a:defRPr/>
            </a:pPr>
            <a:endParaRPr lang="fr-FR" dirty="0"/>
          </a:p>
          <a:p>
            <a:pPr>
              <a:defRPr/>
            </a:pPr>
            <a:r>
              <a:rPr lang="fr-FR" dirty="0">
                <a:solidFill>
                  <a:schemeClr val="tx1">
                    <a:lumMod val="50000"/>
                    <a:lumOff val="50000"/>
                  </a:schemeClr>
                </a:solidFill>
              </a:rPr>
              <a:t>992 &lt; taille &lt; 1200 (2 cols, 7 cols, 5 cols)</a:t>
            </a:r>
          </a:p>
          <a:p>
            <a:pPr>
              <a:defRPr/>
            </a:pPr>
            <a:endParaRPr lang="fr-FR" dirty="0"/>
          </a:p>
          <a:p>
            <a:pPr>
              <a:defRPr/>
            </a:pPr>
            <a:r>
              <a:rPr lang="fr-FR" dirty="0">
                <a:solidFill>
                  <a:schemeClr val="tx1">
                    <a:lumMod val="50000"/>
                    <a:lumOff val="50000"/>
                  </a:schemeClr>
                </a:solidFill>
              </a:rPr>
              <a:t>768 &lt; taille &lt; 992 (6 cols, 6 cols, 12 cols)</a:t>
            </a:r>
          </a:p>
          <a:p>
            <a:pPr marL="0" indent="0">
              <a:buFontTx/>
              <a:buNone/>
              <a:defRPr/>
            </a:pPr>
            <a:endParaRPr lang="fr-FR" dirty="0"/>
          </a:p>
          <a:p>
            <a:pPr marL="0" indent="0">
              <a:buFontTx/>
              <a:buNone/>
              <a:defRPr/>
            </a:pPr>
            <a:endParaRPr lang="fr-FR" dirty="0"/>
          </a:p>
          <a:p>
            <a:pPr>
              <a:defRPr/>
            </a:pPr>
            <a:r>
              <a:rPr lang="fr-FR" dirty="0">
                <a:solidFill>
                  <a:schemeClr val="tx1">
                    <a:lumMod val="50000"/>
                    <a:lumOff val="50000"/>
                  </a:schemeClr>
                </a:solidFill>
              </a:rPr>
              <a:t>taille &lt; 768 (toutes les blocs occupent 12 colonnes, bloc3 pas visible)</a:t>
            </a:r>
          </a:p>
        </p:txBody>
      </p:sp>
      <p:pic>
        <p:nvPicPr>
          <p:cNvPr id="17" name="Imag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4978" y="2284723"/>
            <a:ext cx="8794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ag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9388" y="3259138"/>
            <a:ext cx="73453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Image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79301" y="5345113"/>
            <a:ext cx="250825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Image 1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51520" y="4125319"/>
            <a:ext cx="5072063"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83701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11" name="Espace réservé du contenu 2">
            <a:extLst>
              <a:ext uri="{FF2B5EF4-FFF2-40B4-BE49-F238E27FC236}">
                <a16:creationId xmlns:a16="http://schemas.microsoft.com/office/drawing/2014/main" id="{801CB5F8-2D11-D045-9C92-11E04727BCE1}"/>
              </a:ext>
            </a:extLst>
          </p:cNvPr>
          <p:cNvSpPr txBox="1">
            <a:spLocks/>
          </p:cNvSpPr>
          <p:nvPr/>
        </p:nvSpPr>
        <p:spPr>
          <a:xfrm>
            <a:off x="179388" y="1341438"/>
            <a:ext cx="8785225" cy="478472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Tx/>
              <a:buNone/>
              <a:defRPr/>
            </a:pPr>
            <a:r>
              <a:rPr lang="fr-FR" altLang="fr-FR" dirty="0">
                <a:solidFill>
                  <a:schemeClr val="bg1">
                    <a:lumMod val="65000"/>
                  </a:schemeClr>
                </a:solidFill>
              </a:rPr>
              <a:t>&lt;div class="</a:t>
            </a:r>
            <a:r>
              <a:rPr lang="fr-FR" altLang="fr-FR" dirty="0">
                <a:solidFill>
                  <a:srgbClr val="FF0000"/>
                </a:solidFill>
              </a:rPr>
              <a:t>container</a:t>
            </a:r>
            <a:r>
              <a:rPr lang="fr-FR" altLang="fr-FR" dirty="0">
                <a:solidFill>
                  <a:schemeClr val="bg1">
                    <a:lumMod val="65000"/>
                  </a:schemeClr>
                </a:solidFill>
              </a:rPr>
              <a:t>"&gt;</a:t>
            </a:r>
          </a:p>
          <a:p>
            <a:pPr marL="0" indent="0">
              <a:buFontTx/>
              <a:buNone/>
              <a:defRPr/>
            </a:pPr>
            <a:r>
              <a:rPr lang="fr-FR" altLang="fr-FR" dirty="0">
                <a:solidFill>
                  <a:schemeClr val="bg1">
                    <a:lumMod val="65000"/>
                  </a:schemeClr>
                </a:solidFill>
              </a:rPr>
              <a:t>      &lt;div class="</a:t>
            </a:r>
            <a:r>
              <a:rPr lang="fr-FR" altLang="fr-FR" dirty="0" err="1">
                <a:solidFill>
                  <a:srgbClr val="FF0000"/>
                </a:solidFill>
              </a:rPr>
              <a:t>row</a:t>
            </a:r>
            <a:r>
              <a:rPr lang="fr-FR" altLang="fr-FR" dirty="0">
                <a:solidFill>
                  <a:schemeClr val="bg1">
                    <a:lumMod val="65000"/>
                  </a:schemeClr>
                </a:solidFill>
              </a:rPr>
              <a:t>"&gt;</a:t>
            </a:r>
          </a:p>
          <a:p>
            <a:pPr marL="0" indent="0">
              <a:buFontTx/>
              <a:buNone/>
              <a:defRPr/>
            </a:pPr>
            <a:r>
              <a:rPr lang="fr-FR" altLang="fr-FR" dirty="0">
                <a:solidFill>
                  <a:schemeClr val="bg1">
                    <a:lumMod val="65000"/>
                  </a:schemeClr>
                </a:solidFill>
              </a:rPr>
              <a:t>	&lt;div class="</a:t>
            </a:r>
            <a:r>
              <a:rPr lang="fr-FR" altLang="fr-FR" dirty="0">
                <a:solidFill>
                  <a:srgbClr val="FF0000"/>
                </a:solidFill>
              </a:rPr>
              <a:t>col-lg-4 col-md-2 col-sm-6</a:t>
            </a:r>
            <a:r>
              <a:rPr lang="fr-FR" altLang="fr-FR" dirty="0">
                <a:solidFill>
                  <a:schemeClr val="bg1">
                    <a:lumMod val="65000"/>
                  </a:schemeClr>
                </a:solidFill>
              </a:rPr>
              <a:t>"&gt;bloc 1&lt;/div&gt;</a:t>
            </a:r>
          </a:p>
          <a:p>
            <a:pPr marL="0" indent="0">
              <a:buFontTx/>
              <a:buNone/>
              <a:defRPr/>
            </a:pPr>
            <a:r>
              <a:rPr lang="fr-FR" altLang="fr-FR" dirty="0">
                <a:solidFill>
                  <a:schemeClr val="bg1">
                    <a:lumMod val="65000"/>
                  </a:schemeClr>
                </a:solidFill>
              </a:rPr>
              <a:t>	&lt;div class="</a:t>
            </a:r>
            <a:r>
              <a:rPr lang="fr-FR" altLang="fr-FR" dirty="0">
                <a:solidFill>
                  <a:srgbClr val="FF0000"/>
                </a:solidFill>
              </a:rPr>
              <a:t>col-lg-3 col-md-7 col-sm-6</a:t>
            </a:r>
            <a:r>
              <a:rPr lang="fr-FR" altLang="fr-FR" dirty="0">
                <a:solidFill>
                  <a:schemeClr val="bg1">
                    <a:lumMod val="65000"/>
                  </a:schemeClr>
                </a:solidFill>
              </a:rPr>
              <a:t>"&gt;bloc 2&lt;/div&gt;</a:t>
            </a:r>
          </a:p>
          <a:p>
            <a:pPr marL="0" indent="0">
              <a:buFontTx/>
              <a:buNone/>
              <a:defRPr/>
            </a:pPr>
            <a:r>
              <a:rPr lang="fr-FR" altLang="fr-FR" dirty="0">
                <a:solidFill>
                  <a:schemeClr val="bg1">
                    <a:lumMod val="65000"/>
                  </a:schemeClr>
                </a:solidFill>
              </a:rPr>
              <a:t>	&lt;div class="</a:t>
            </a:r>
            <a:r>
              <a:rPr lang="fr-FR" altLang="fr-FR" sz="2000" dirty="0">
                <a:solidFill>
                  <a:srgbClr val="FF0000"/>
                </a:solidFill>
              </a:rPr>
              <a:t>col-lg-5 col-md-3 col-sm-12 </a:t>
            </a:r>
          </a:p>
          <a:p>
            <a:pPr marL="0" indent="0">
              <a:buFontTx/>
              <a:buNone/>
              <a:defRPr/>
            </a:pPr>
            <a:r>
              <a:rPr lang="fr-FR" altLang="fr-FR" sz="2000" dirty="0">
                <a:solidFill>
                  <a:srgbClr val="FF0000"/>
                </a:solidFill>
              </a:rPr>
              <a:t>					d-none d-</a:t>
            </a:r>
            <a:r>
              <a:rPr lang="fr-FR" altLang="fr-FR" sz="2000" dirty="0" err="1">
                <a:solidFill>
                  <a:srgbClr val="FF0000"/>
                </a:solidFill>
              </a:rPr>
              <a:t>sm</a:t>
            </a:r>
            <a:r>
              <a:rPr lang="fr-FR" altLang="fr-FR" sz="2000" dirty="0">
                <a:solidFill>
                  <a:srgbClr val="FF0000"/>
                </a:solidFill>
              </a:rPr>
              <a:t>-block</a:t>
            </a:r>
            <a:r>
              <a:rPr lang="fr-FR" altLang="fr-FR" dirty="0">
                <a:solidFill>
                  <a:schemeClr val="bg1">
                    <a:lumMod val="65000"/>
                  </a:schemeClr>
                </a:solidFill>
              </a:rPr>
              <a:t>"&gt;bloc 3</a:t>
            </a:r>
          </a:p>
          <a:p>
            <a:pPr marL="0" indent="0">
              <a:buFontTx/>
              <a:buNone/>
              <a:defRPr/>
            </a:pPr>
            <a:r>
              <a:rPr lang="fr-FR" altLang="fr-FR" dirty="0">
                <a:solidFill>
                  <a:schemeClr val="bg1">
                    <a:lumMod val="65000"/>
                  </a:schemeClr>
                </a:solidFill>
              </a:rPr>
              <a:t>      	&lt;/div&gt;</a:t>
            </a:r>
          </a:p>
          <a:p>
            <a:pPr marL="0" indent="0">
              <a:buFontTx/>
              <a:buNone/>
              <a:defRPr/>
            </a:pPr>
            <a:r>
              <a:rPr lang="fr-FR" altLang="fr-FR" dirty="0">
                <a:solidFill>
                  <a:schemeClr val="bg1">
                    <a:lumMod val="65000"/>
                  </a:schemeClr>
                </a:solidFill>
              </a:rPr>
              <a:t>   &lt;/div&gt;</a:t>
            </a:r>
          </a:p>
          <a:p>
            <a:pPr marL="0" indent="0">
              <a:buFontTx/>
              <a:buNone/>
              <a:defRPr/>
            </a:pPr>
            <a:r>
              <a:rPr lang="fr-FR" altLang="fr-FR" dirty="0">
                <a:solidFill>
                  <a:schemeClr val="bg1">
                    <a:lumMod val="65000"/>
                  </a:schemeClr>
                </a:solidFill>
              </a:rPr>
              <a:t>&lt;/div&gt;</a:t>
            </a:r>
          </a:p>
        </p:txBody>
      </p:sp>
    </p:spTree>
    <p:extLst>
      <p:ext uri="{BB962C8B-B14F-4D97-AF65-F5344CB8AC3E}">
        <p14:creationId xmlns:p14="http://schemas.microsoft.com/office/powerpoint/2010/main" val="40316662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239" y="-5598"/>
            <a:ext cx="9144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9" name="Text Box 3"/>
          <p:cNvSpPr txBox="1">
            <a:spLocks noChangeArrowheads="1"/>
          </p:cNvSpPr>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marL="0" marR="0" lvl="0" indent="0" algn="ctr" defTabSz="449263" rtl="0" eaLnBrk="1" fontAlgn="base" latinLnBrk="0" hangingPunct="1">
              <a:lnSpc>
                <a:spcPct val="100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altLang="fr-FR" sz="1100" b="0" i="1" u="none" strike="noStrike" kern="1200" cap="none" spc="0" normalizeH="0" baseline="0" noProof="0" dirty="0">
                <a:ln>
                  <a:noFill/>
                </a:ln>
                <a:solidFill>
                  <a:srgbClr val="FFFFFF"/>
                </a:solidFill>
                <a:effectLst/>
                <a:uLnTx/>
                <a:uFillTx/>
                <a:latin typeface="Arial" charset="0"/>
                <a:ea typeface="Microsoft YaHei" pitchFamily="34" charset="-122"/>
                <a:cs typeface="+mn-cs"/>
              </a:rPr>
              <a:t>Vincent SEGUIER – IUT Paul Sabatier</a:t>
            </a:r>
          </a:p>
        </p:txBody>
      </p:sp>
      <p:sp>
        <p:nvSpPr>
          <p:cNvPr id="3" name="Rectangle 2"/>
          <p:cNvSpPr/>
          <p:nvPr/>
        </p:nvSpPr>
        <p:spPr>
          <a:xfrm>
            <a:off x="7956376" y="119512"/>
            <a:ext cx="1151772"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M.M.I.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w="1905"/>
                <a:solidFill>
                  <a:prstClr val="black"/>
                </a:solidFill>
                <a:effectLst>
                  <a:innerShdw blurRad="69850" dist="43180" dir="5400000">
                    <a:srgbClr val="000000">
                      <a:alpha val="65000"/>
                    </a:srgbClr>
                  </a:innerShdw>
                </a:effectLst>
                <a:uLnTx/>
                <a:uFillTx/>
                <a:latin typeface="Calibri" panose="020F0502020204030204"/>
                <a:ea typeface="+mn-ea"/>
                <a:cs typeface="+mn-cs"/>
              </a:rPr>
              <a:t>Castres</a:t>
            </a: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45"/>
            <a:ext cx="1492227" cy="947162"/>
          </a:xfrm>
          <a:prstGeom prst="rect">
            <a:avLst/>
          </a:prstGeom>
        </p:spPr>
      </p:pic>
      <p:sp>
        <p:nvSpPr>
          <p:cNvPr id="13" name="Rectangle 12"/>
          <p:cNvSpPr/>
          <p:nvPr/>
        </p:nvSpPr>
        <p:spPr>
          <a:xfrm rot="10800000">
            <a:off x="0" y="6356350"/>
            <a:ext cx="9144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5456" y="6374160"/>
            <a:ext cx="368544" cy="449624"/>
          </a:xfrm>
          <a:prstGeom prst="rect">
            <a:avLst/>
          </a:prstGeom>
        </p:spPr>
      </p:pic>
      <p:sp>
        <p:nvSpPr>
          <p:cNvPr id="12" name="WordArt 2"/>
          <p:cNvSpPr>
            <a:spLocks noChangeArrowheads="1" noChangeShapeType="1" noTextEdit="1"/>
          </p:cNvSpPr>
          <p:nvPr/>
        </p:nvSpPr>
        <p:spPr bwMode="auto">
          <a:xfrm>
            <a:off x="3365068" y="6485470"/>
            <a:ext cx="2452341" cy="277340"/>
          </a:xfrm>
          <a:prstGeom prst="rect">
            <a:avLst/>
          </a:prstGeom>
        </p:spPr>
        <p:txBody>
          <a:bodyPr wrap="none" fromWordArt="1">
            <a:prstTxWarp prst="textPlain">
              <a:avLst>
                <a:gd name="adj" fmla="val 5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800" b="0" i="0" u="none" strike="noStrike" kern="10" cap="none" spc="0" normalizeH="0" baseline="0" noProof="0" dirty="0">
                <a:ln w="18034">
                  <a:solidFill>
                    <a:srgbClr val="C0504D"/>
                  </a:solidFill>
                  <a:round/>
                  <a:headEnd/>
                  <a:tailEnd/>
                </a:ln>
                <a:solidFill>
                  <a:srgbClr val="C00000"/>
                </a:solidFill>
                <a:effectLst>
                  <a:outerShdw dist="17961" dir="8100000" algn="ctr" rotWithShape="0">
                    <a:srgbClr val="A5A5A5">
                      <a:alpha val="74998"/>
                    </a:srgbClr>
                  </a:outerShdw>
                </a:effectLst>
                <a:uLnTx/>
                <a:uFillTx/>
                <a:latin typeface="Leelawadee" panose="020B0502040204020203" pitchFamily="34" charset="-34"/>
                <a:ea typeface="+mn-ea"/>
                <a:cs typeface="Leelawadee" panose="020B0502040204020203" pitchFamily="34" charset="-34"/>
              </a:rPr>
              <a:t>Vincent SEGUIER – I.U.T. Paul Sabatier </a:t>
            </a:r>
          </a:p>
        </p:txBody>
      </p:sp>
      <p:sp>
        <p:nvSpPr>
          <p:cNvPr id="15" name="Rectangle 14"/>
          <p:cNvSpPr/>
          <p:nvPr/>
        </p:nvSpPr>
        <p:spPr>
          <a:xfrm>
            <a:off x="2386708" y="107444"/>
            <a:ext cx="437058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w="1905"/>
                <a:solidFill>
                  <a:prstClr val="black">
                    <a:lumMod val="50000"/>
                    <a:lumOff val="50000"/>
                  </a:prstClr>
                </a:solidFill>
                <a:effectLst>
                  <a:innerShdw blurRad="69850" dist="43180" dir="5400000">
                    <a:srgbClr val="000000">
                      <a:alpha val="65000"/>
                    </a:srgbClr>
                  </a:innerShdw>
                </a:effectLst>
                <a:uLnTx/>
                <a:uFillTx/>
                <a:latin typeface="Calibri" panose="020F0502020204030204"/>
                <a:ea typeface="+mn-ea"/>
                <a:cs typeface="+mn-cs"/>
              </a:rPr>
              <a:t>Intégration Web S3</a:t>
            </a: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9" y="6359796"/>
            <a:ext cx="1168385" cy="463987"/>
          </a:xfrm>
          <a:prstGeom prst="rect">
            <a:avLst/>
          </a:prstGeom>
        </p:spPr>
      </p:pic>
      <p:sp>
        <p:nvSpPr>
          <p:cNvPr id="11" name="Espace réservé du contenu 2"/>
          <p:cNvSpPr txBox="1">
            <a:spLocks/>
          </p:cNvSpPr>
          <p:nvPr/>
        </p:nvSpPr>
        <p:spPr>
          <a:xfrm>
            <a:off x="153988" y="1276350"/>
            <a:ext cx="7220389" cy="362902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Tx/>
              <a:buNone/>
            </a:pPr>
            <a:r>
              <a:rPr lang="fr-FR" altLang="fr-FR" sz="1600"/>
              <a:t>&lt;div class="</a:t>
            </a:r>
            <a:r>
              <a:rPr lang="fr-FR" altLang="fr-FR" sz="1600">
                <a:solidFill>
                  <a:srgbClr val="FF0000"/>
                </a:solidFill>
              </a:rPr>
              <a:t>container</a:t>
            </a:r>
            <a:r>
              <a:rPr lang="fr-FR" altLang="fr-FR" sz="1600"/>
              <a:t>"&gt;</a:t>
            </a:r>
          </a:p>
          <a:p>
            <a:pPr>
              <a:buFontTx/>
              <a:buNone/>
            </a:pPr>
            <a:r>
              <a:rPr lang="fr-FR" altLang="fr-FR" sz="1600"/>
              <a:t>	&lt;div class="</a:t>
            </a:r>
            <a:r>
              <a:rPr lang="fr-FR" altLang="fr-FR" sz="1600">
                <a:solidFill>
                  <a:srgbClr val="FF0000"/>
                </a:solidFill>
              </a:rPr>
              <a:t>row</a:t>
            </a:r>
            <a:r>
              <a:rPr lang="fr-FR" altLang="fr-FR" sz="1600"/>
              <a:t>"&gt;</a:t>
            </a:r>
          </a:p>
          <a:p>
            <a:pPr>
              <a:buFontTx/>
              <a:buNone/>
            </a:pPr>
            <a:r>
              <a:rPr lang="fr-FR" altLang="fr-FR" sz="1600"/>
              <a:t>	     &lt;div class="</a:t>
            </a:r>
            <a:r>
              <a:rPr lang="fr-FR" altLang="fr-FR" sz="1600">
                <a:solidFill>
                  <a:srgbClr val="FF0000"/>
                </a:solidFill>
              </a:rPr>
              <a:t>col-lg-4</a:t>
            </a:r>
            <a:r>
              <a:rPr lang="fr-FR" altLang="fr-FR" sz="1600"/>
              <a:t>"&gt;4 colonnes&lt;/div&gt;</a:t>
            </a:r>
          </a:p>
          <a:p>
            <a:pPr>
              <a:buFontTx/>
              <a:buNone/>
            </a:pPr>
            <a:r>
              <a:rPr lang="fr-FR" altLang="fr-FR" sz="1600"/>
              <a:t>	     &lt;div class="</a:t>
            </a:r>
            <a:r>
              <a:rPr lang="fr-FR" altLang="fr-FR" sz="1600">
                <a:solidFill>
                  <a:srgbClr val="FF0000"/>
                </a:solidFill>
              </a:rPr>
              <a:t>col-lg-6</a:t>
            </a:r>
            <a:r>
              <a:rPr lang="fr-FR" altLang="fr-FR" sz="1600"/>
              <a:t>"&gt;6 colonnes</a:t>
            </a:r>
          </a:p>
          <a:p>
            <a:pPr>
              <a:buFontTx/>
              <a:buNone/>
            </a:pPr>
            <a:r>
              <a:rPr lang="fr-FR" altLang="fr-FR" sz="1600"/>
              <a:t>		&lt;div class="</a:t>
            </a:r>
            <a:r>
              <a:rPr lang="fr-FR" altLang="fr-FR" sz="1600">
                <a:solidFill>
                  <a:srgbClr val="FF0000"/>
                </a:solidFill>
              </a:rPr>
              <a:t>row</a:t>
            </a:r>
            <a:r>
              <a:rPr lang="fr-FR" altLang="fr-FR" sz="1600"/>
              <a:t>"&gt;</a:t>
            </a:r>
          </a:p>
          <a:p>
            <a:pPr>
              <a:buFontTx/>
              <a:buNone/>
            </a:pPr>
            <a:r>
              <a:rPr lang="fr-FR" altLang="fr-FR" sz="1600"/>
              <a:t>		      &lt;div class="</a:t>
            </a:r>
            <a:r>
              <a:rPr lang="fr-FR" altLang="fr-FR" sz="1600">
                <a:solidFill>
                  <a:srgbClr val="FF0000"/>
                </a:solidFill>
              </a:rPr>
              <a:t>col-lg-6</a:t>
            </a:r>
            <a:r>
              <a:rPr lang="fr-FR" altLang="fr-FR" sz="1600"/>
              <a:t>"&gt;6 colonnes&lt;/div&gt;</a:t>
            </a:r>
          </a:p>
          <a:p>
            <a:pPr>
              <a:buFontTx/>
              <a:buNone/>
            </a:pPr>
            <a:r>
              <a:rPr lang="fr-FR" altLang="fr-FR" sz="1600"/>
              <a:t>		      &lt;div class="</a:t>
            </a:r>
            <a:r>
              <a:rPr lang="fr-FR" altLang="fr-FR" sz="1600">
                <a:solidFill>
                  <a:srgbClr val="FF0000"/>
                </a:solidFill>
              </a:rPr>
              <a:t>col-lg-6</a:t>
            </a:r>
            <a:r>
              <a:rPr lang="fr-FR" altLang="fr-FR" sz="1600"/>
              <a:t>"&gt;6 colonnes</a:t>
            </a:r>
          </a:p>
          <a:p>
            <a:pPr>
              <a:buFontTx/>
              <a:buNone/>
            </a:pPr>
            <a:r>
              <a:rPr lang="fr-FR" altLang="fr-FR" sz="1600"/>
              <a:t>			&lt;div class="</a:t>
            </a:r>
            <a:r>
              <a:rPr lang="fr-FR" altLang="fr-FR" sz="1600">
                <a:solidFill>
                  <a:srgbClr val="FF0000"/>
                </a:solidFill>
              </a:rPr>
              <a:t>row</a:t>
            </a:r>
            <a:r>
              <a:rPr lang="fr-FR" altLang="fr-FR" sz="1600"/>
              <a:t>"&gt;</a:t>
            </a:r>
          </a:p>
          <a:p>
            <a:pPr>
              <a:buFontTx/>
              <a:buNone/>
            </a:pPr>
            <a:r>
              <a:rPr lang="fr-FR" altLang="fr-FR" sz="1600"/>
              <a:t>			    &lt;div class="</a:t>
            </a:r>
            <a:r>
              <a:rPr lang="fr-FR" altLang="fr-FR" sz="1600">
                <a:solidFill>
                  <a:srgbClr val="FF0000"/>
                </a:solidFill>
              </a:rPr>
              <a:t>col-lg-8</a:t>
            </a:r>
            <a:r>
              <a:rPr lang="fr-FR" altLang="fr-FR" sz="1600"/>
              <a:t>"&gt;8 colonnes&lt;/div&gt;</a:t>
            </a:r>
          </a:p>
          <a:p>
            <a:pPr>
              <a:buFontTx/>
              <a:buNone/>
            </a:pPr>
            <a:r>
              <a:rPr lang="fr-FR" altLang="fr-FR" sz="1600"/>
              <a:t>			    &lt;div class="</a:t>
            </a:r>
            <a:r>
              <a:rPr lang="fr-FR" altLang="fr-FR" sz="1600">
                <a:solidFill>
                  <a:srgbClr val="FF0000"/>
                </a:solidFill>
              </a:rPr>
              <a:t>col-lg-4</a:t>
            </a:r>
            <a:r>
              <a:rPr lang="fr-FR" altLang="fr-FR" sz="1600"/>
              <a:t>"&gt;4 col&lt;/div&gt;</a:t>
            </a:r>
          </a:p>
          <a:p>
            <a:pPr>
              <a:buFontTx/>
              <a:buNone/>
            </a:pPr>
            <a:r>
              <a:rPr lang="fr-FR" altLang="fr-FR" sz="1600"/>
              <a:t>			&lt;/div&gt;</a:t>
            </a:r>
          </a:p>
          <a:p>
            <a:pPr>
              <a:buFontTx/>
              <a:buNone/>
            </a:pPr>
            <a:r>
              <a:rPr lang="fr-FR" altLang="fr-FR" sz="1600"/>
              <a:t>		      &lt;/div&gt;</a:t>
            </a:r>
          </a:p>
          <a:p>
            <a:pPr>
              <a:buFontTx/>
              <a:buNone/>
            </a:pPr>
            <a:r>
              <a:rPr lang="fr-FR" altLang="fr-FR" sz="1600"/>
              <a:t>		&lt;/div&gt;</a:t>
            </a:r>
          </a:p>
          <a:p>
            <a:pPr>
              <a:buFontTx/>
              <a:buNone/>
            </a:pPr>
            <a:r>
              <a:rPr lang="fr-FR" altLang="fr-FR" sz="1600"/>
              <a:t>	    &lt;/div&gt;</a:t>
            </a:r>
          </a:p>
          <a:p>
            <a:pPr>
              <a:buFontTx/>
              <a:buNone/>
            </a:pPr>
            <a:r>
              <a:rPr lang="fr-FR" altLang="fr-FR" sz="1600"/>
              <a:t>   &lt;/div&gt;</a:t>
            </a:r>
          </a:p>
          <a:p>
            <a:pPr>
              <a:buFontTx/>
              <a:buNone/>
            </a:pPr>
            <a:r>
              <a:rPr lang="fr-FR" altLang="fr-FR" sz="1600"/>
              <a:t>&lt;/div&gt;</a:t>
            </a:r>
          </a:p>
        </p:txBody>
      </p:sp>
      <p:cxnSp>
        <p:nvCxnSpPr>
          <p:cNvPr id="17" name="Connecteur droit avec flèche 16">
            <a:extLst>
              <a:ext uri="{FF2B5EF4-FFF2-40B4-BE49-F238E27FC236}">
                <a16:creationId xmlns:a16="http://schemas.microsoft.com/office/drawing/2014/main" id="{FCF36643-29B5-9E48-8B57-815A51F14E66}"/>
              </a:ext>
            </a:extLst>
          </p:cNvPr>
          <p:cNvCxnSpPr/>
          <p:nvPr/>
        </p:nvCxnSpPr>
        <p:spPr>
          <a:xfrm flipH="1">
            <a:off x="6086476" y="4005263"/>
            <a:ext cx="1535113" cy="148113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BA696380-8C2D-3F4A-BFC1-3F85AFC58606}"/>
              </a:ext>
            </a:extLst>
          </p:cNvPr>
          <p:cNvCxnSpPr/>
          <p:nvPr/>
        </p:nvCxnSpPr>
        <p:spPr>
          <a:xfrm>
            <a:off x="7621588" y="4005263"/>
            <a:ext cx="0" cy="148113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7E64113-9771-1D44-AB36-3051BD01D023}"/>
              </a:ext>
            </a:extLst>
          </p:cNvPr>
          <p:cNvSpPr/>
          <p:nvPr/>
        </p:nvSpPr>
        <p:spPr>
          <a:xfrm>
            <a:off x="6372225" y="3357563"/>
            <a:ext cx="2506568" cy="6477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dirty="0">
                <a:latin typeface="Arial" panose="020B0604020202020204" pitchFamily="34" charset="0"/>
                <a:cs typeface="Arial" panose="020B0604020202020204" pitchFamily="34" charset="0"/>
              </a:rPr>
              <a:t>Une nouvelle ligne repart sur 12 colonnes</a:t>
            </a:r>
          </a:p>
        </p:txBody>
      </p:sp>
      <p:sp>
        <p:nvSpPr>
          <p:cNvPr id="20" name="Rectangle 1"/>
          <p:cNvSpPr>
            <a:spLocks noChangeArrowheads="1"/>
          </p:cNvSpPr>
          <p:nvPr/>
        </p:nvSpPr>
        <p:spPr bwMode="auto">
          <a:xfrm>
            <a:off x="666751" y="1874838"/>
            <a:ext cx="5240308" cy="3516312"/>
          </a:xfrm>
          <a:prstGeom prst="rect">
            <a:avLst/>
          </a:prstGeom>
          <a:noFill/>
          <a:ln w="38100" algn="ctr">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fr-FR" altLang="fr-FR" sz="2400"/>
          </a:p>
        </p:txBody>
      </p:sp>
      <p:sp>
        <p:nvSpPr>
          <p:cNvPr id="21" name="Rectangle 8"/>
          <p:cNvSpPr>
            <a:spLocks noChangeArrowheads="1"/>
          </p:cNvSpPr>
          <p:nvPr/>
        </p:nvSpPr>
        <p:spPr bwMode="auto">
          <a:xfrm>
            <a:off x="1397000" y="2794000"/>
            <a:ext cx="4402227" cy="1997075"/>
          </a:xfrm>
          <a:prstGeom prst="rect">
            <a:avLst/>
          </a:prstGeom>
          <a:noFill/>
          <a:ln w="38100" algn="ctr">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fr-FR" altLang="fr-FR" sz="2400"/>
          </a:p>
        </p:txBody>
      </p:sp>
      <p:sp>
        <p:nvSpPr>
          <p:cNvPr id="22" name="Rectangle 12"/>
          <p:cNvSpPr>
            <a:spLocks noChangeArrowheads="1"/>
          </p:cNvSpPr>
          <p:nvPr/>
        </p:nvSpPr>
        <p:spPr bwMode="auto">
          <a:xfrm>
            <a:off x="2238375" y="3603625"/>
            <a:ext cx="3426001" cy="654050"/>
          </a:xfrm>
          <a:prstGeom prst="rect">
            <a:avLst/>
          </a:prstGeom>
          <a:noFill/>
          <a:ln w="38100" algn="ctr">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fr-FR" altLang="fr-FR" sz="2400"/>
          </a:p>
        </p:txBody>
      </p:sp>
      <p:pic>
        <p:nvPicPr>
          <p:cNvPr id="2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7350" y="5035550"/>
            <a:ext cx="7505889"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6321699" y="1244139"/>
            <a:ext cx="2282749" cy="646331"/>
          </a:xfrm>
          <a:prstGeom prst="rect">
            <a:avLst/>
          </a:prstGeom>
        </p:spPr>
        <p:txBody>
          <a:bodyPr wrap="square">
            <a:spAutoFit/>
          </a:bodyPr>
          <a:lstStyle/>
          <a:p>
            <a:pPr>
              <a:defRPr/>
            </a:pPr>
            <a:r>
              <a:rPr lang="fr-FR" altLang="fr-FR" dirty="0">
                <a:solidFill>
                  <a:schemeClr val="bg1">
                    <a:lumMod val="65000"/>
                  </a:schemeClr>
                </a:solidFill>
              </a:rPr>
              <a:t>Plutôt intéressant</a:t>
            </a:r>
          </a:p>
          <a:p>
            <a:pPr>
              <a:defRPr/>
            </a:pPr>
            <a:r>
              <a:rPr lang="fr-FR" altLang="fr-FR" dirty="0">
                <a:solidFill>
                  <a:schemeClr val="bg1">
                    <a:lumMod val="65000"/>
                  </a:schemeClr>
                </a:solidFill>
              </a:rPr>
              <a:t>Suivant vos besoins</a:t>
            </a:r>
          </a:p>
        </p:txBody>
      </p:sp>
    </p:spTree>
    <p:extLst>
      <p:ext uri="{BB962C8B-B14F-4D97-AF65-F5344CB8AC3E}">
        <p14:creationId xmlns:p14="http://schemas.microsoft.com/office/powerpoint/2010/main" val="271016938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5400">
          <a:tailEnd type="triangle"/>
        </a:ln>
      </a:spPr>
      <a:bodyPr/>
      <a:lstStyle/>
      <a:style>
        <a:lnRef idx="1">
          <a:schemeClr val="accent2"/>
        </a:lnRef>
        <a:fillRef idx="0">
          <a:schemeClr val="accent2"/>
        </a:fillRef>
        <a:effectRef idx="0">
          <a:schemeClr val="accent2"/>
        </a:effectRef>
        <a:fontRef idx="minor">
          <a:schemeClr val="tx1"/>
        </a:fontRef>
      </a:style>
    </a:lnDef>
  </a:objectDefaults>
  <a:extraClrSchemeLst/>
  <a:extLst>
    <a:ext uri="{05A4C25C-085E-4340-85A3-A5531E510DB2}">
      <thm15:themeFamily xmlns:thm15="http://schemas.microsoft.com/office/thememl/2012/main" name="site adapter aux mobiles seguier 2019" id="{1A500C15-0203-40E3-ABDC-70B05B2FC2D6}" vid="{6680C3B8-0768-4A30-9BDE-B4ADC56EF83B}"/>
    </a:ext>
  </a:extLst>
</a:theme>
</file>

<file path=ppt/theme/theme2.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site adapté aux mobiles seguier 2019</Template>
  <TotalTime>29988</TotalTime>
  <Words>11360</Words>
  <Application>Microsoft Office PowerPoint</Application>
  <PresentationFormat>Affichage à l'écran (4:3)</PresentationFormat>
  <Paragraphs>1546</Paragraphs>
  <Slides>143</Slides>
  <Notes>0</Notes>
  <HiddenSlides>0</HiddenSlides>
  <MMClips>0</MMClips>
  <ScaleCrop>false</ScaleCrop>
  <HeadingPairs>
    <vt:vector size="6" baseType="variant">
      <vt:variant>
        <vt:lpstr>Polices utilisées</vt:lpstr>
      </vt:variant>
      <vt:variant>
        <vt:i4>18</vt:i4>
      </vt:variant>
      <vt:variant>
        <vt:lpstr>Thème</vt:lpstr>
      </vt:variant>
      <vt:variant>
        <vt:i4>3</vt:i4>
      </vt:variant>
      <vt:variant>
        <vt:lpstr>Titres des diapositives</vt:lpstr>
      </vt:variant>
      <vt:variant>
        <vt:i4>143</vt:i4>
      </vt:variant>
    </vt:vector>
  </HeadingPairs>
  <TitlesOfParts>
    <vt:vector size="164" baseType="lpstr">
      <vt:lpstr>Microsoft YaHei</vt:lpstr>
      <vt:lpstr>-apple-system</vt:lpstr>
      <vt:lpstr>Arial</vt:lpstr>
      <vt:lpstr>Arial</vt:lpstr>
      <vt:lpstr>Arial Unicode MS</vt:lpstr>
      <vt:lpstr>Calibri</vt:lpstr>
      <vt:lpstr>Calibri Light</vt:lpstr>
      <vt:lpstr>Consolas</vt:lpstr>
      <vt:lpstr>inherit</vt:lpstr>
      <vt:lpstr>Leelawadee</vt:lpstr>
      <vt:lpstr>Montserrat</vt:lpstr>
      <vt:lpstr>Open Sans</vt:lpstr>
      <vt:lpstr>Playfair Display</vt:lpstr>
      <vt:lpstr>Poppins</vt:lpstr>
      <vt:lpstr>PT Sans</vt:lpstr>
      <vt:lpstr>Raleway</vt:lpstr>
      <vt:lpstr>Times New Roman</vt:lpstr>
      <vt:lpstr>Wingdings</vt:lpstr>
      <vt:lpstr>Thème Office</vt:lpstr>
      <vt:lpstr>1_Thème Office</vt:lpstr>
      <vt:lpstr>2_Thème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vincent seguier</dc:creator>
  <cp:lastModifiedBy>Julien Lay</cp:lastModifiedBy>
  <cp:revision>146</cp:revision>
  <dcterms:created xsi:type="dcterms:W3CDTF">2019-07-31T06:31:24Z</dcterms:created>
  <dcterms:modified xsi:type="dcterms:W3CDTF">2021-09-08T06:26:14Z</dcterms:modified>
</cp:coreProperties>
</file>